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7" r:id="rId2"/>
    <p:sldId id="258" r:id="rId3"/>
    <p:sldId id="259" r:id="rId4"/>
    <p:sldId id="282" r:id="rId5"/>
    <p:sldId id="264" r:id="rId6"/>
    <p:sldId id="260" r:id="rId7"/>
    <p:sldId id="281" r:id="rId8"/>
    <p:sldId id="283" r:id="rId9"/>
    <p:sldId id="266" r:id="rId10"/>
    <p:sldId id="277" r:id="rId11"/>
    <p:sldId id="262" r:id="rId12"/>
    <p:sldId id="265" r:id="rId13"/>
    <p:sldId id="284" r:id="rId14"/>
    <p:sldId id="267" r:id="rId15"/>
    <p:sldId id="268" r:id="rId16"/>
    <p:sldId id="269" r:id="rId17"/>
    <p:sldId id="271" r:id="rId18"/>
    <p:sldId id="285" r:id="rId19"/>
    <p:sldId id="287" r:id="rId20"/>
    <p:sldId id="272" r:id="rId21"/>
    <p:sldId id="274" r:id="rId22"/>
    <p:sldId id="288" r:id="rId23"/>
    <p:sldId id="275" r:id="rId24"/>
    <p:sldId id="276" r:id="rId25"/>
    <p:sldId id="289" r:id="rId26"/>
    <p:sldId id="278" r:id="rId27"/>
    <p:sldId id="279" r:id="rId28"/>
    <p:sldId id="280" r:id="rId29"/>
    <p:sldId id="290" r:id="rId30"/>
    <p:sldId id="273" r:id="rId31"/>
  </p:sldIdLst>
  <p:sldSz cx="12192000" cy="6858000"/>
  <p:notesSz cx="6858000" cy="9144000"/>
  <p:defaultTextStyle>
    <a:defPPr>
      <a:defRPr lang="en-A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p:scale>
          <a:sx n="125" d="100"/>
          <a:sy n="125" d="100"/>
        </p:scale>
        <p:origin x="584" y="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png>
</file>

<file path=ppt/media/image2.jpeg>
</file>

<file path=ppt/media/image20.jpeg>
</file>

<file path=ppt/media/image21.png>
</file>

<file path=ppt/media/image22.jpeg>
</file>

<file path=ppt/media/image23.png>
</file>

<file path=ppt/media/image24.jpeg>
</file>

<file path=ppt/media/image25.png>
</file>

<file path=ppt/media/image26.jpeg>
</file>

<file path=ppt/media/image27.png>
</file>

<file path=ppt/media/image28.png>
</file>

<file path=ppt/media/image29.png>
</file>

<file path=ppt/media/image3.jpeg>
</file>

<file path=ppt/media/image30.jpeg>
</file>

<file path=ppt/media/image31.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DAA45F-E318-9343-A760-8B955C64C630}" type="datetimeFigureOut">
              <a:rPr lang="en-AD" smtClean="0"/>
              <a:t>9/2/25</a:t>
            </a:fld>
            <a:endParaRPr lang="en-A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468DAF-D9E3-F049-86E7-02BD50988FC5}" type="slidenum">
              <a:rPr lang="en-AD" smtClean="0"/>
              <a:t>‹#›</a:t>
            </a:fld>
            <a:endParaRPr lang="en-AD"/>
          </a:p>
        </p:txBody>
      </p:sp>
    </p:spTree>
    <p:extLst>
      <p:ext uri="{BB962C8B-B14F-4D97-AF65-F5344CB8AC3E}">
        <p14:creationId xmlns:p14="http://schemas.microsoft.com/office/powerpoint/2010/main" val="3174651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6CADB-A1B7-251C-D4CE-E94A55D9FE8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AD"/>
          </a:p>
        </p:txBody>
      </p:sp>
      <p:sp>
        <p:nvSpPr>
          <p:cNvPr id="3" name="Subtitle 2">
            <a:extLst>
              <a:ext uri="{FF2B5EF4-FFF2-40B4-BE49-F238E27FC236}">
                <a16:creationId xmlns:a16="http://schemas.microsoft.com/office/drawing/2014/main" id="{174A3302-F014-82B9-1DBD-FA3988F89C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D"/>
          </a:p>
        </p:txBody>
      </p:sp>
      <p:sp>
        <p:nvSpPr>
          <p:cNvPr id="4" name="Date Placeholder 3">
            <a:extLst>
              <a:ext uri="{FF2B5EF4-FFF2-40B4-BE49-F238E27FC236}">
                <a16:creationId xmlns:a16="http://schemas.microsoft.com/office/drawing/2014/main" id="{C66BA6A7-80B1-5DA5-D9EB-2D0228FCDF0C}"/>
              </a:ext>
            </a:extLst>
          </p:cNvPr>
          <p:cNvSpPr>
            <a:spLocks noGrp="1"/>
          </p:cNvSpPr>
          <p:nvPr>
            <p:ph type="dt" sz="half" idx="10"/>
          </p:nvPr>
        </p:nvSpPr>
        <p:spPr/>
        <p:txBody>
          <a:bodyPr/>
          <a:lstStyle/>
          <a:p>
            <a:fld id="{06F3B3E8-722C-4841-8CB0-755E4355F2AB}" type="datetime1">
              <a:rPr lang="en-US" smtClean="0"/>
              <a:t>2/9/25</a:t>
            </a:fld>
            <a:endParaRPr lang="en-AD"/>
          </a:p>
        </p:txBody>
      </p:sp>
      <p:sp>
        <p:nvSpPr>
          <p:cNvPr id="5" name="Footer Placeholder 4">
            <a:extLst>
              <a:ext uri="{FF2B5EF4-FFF2-40B4-BE49-F238E27FC236}">
                <a16:creationId xmlns:a16="http://schemas.microsoft.com/office/drawing/2014/main" id="{68044EE5-CA72-E0ED-D984-1BF4D885AB64}"/>
              </a:ext>
            </a:extLst>
          </p:cNvPr>
          <p:cNvSpPr>
            <a:spLocks noGrp="1"/>
          </p:cNvSpPr>
          <p:nvPr>
            <p:ph type="ftr" sz="quarter" idx="11"/>
          </p:nvPr>
        </p:nvSpPr>
        <p:spPr/>
        <p:txBody>
          <a:bodyPr/>
          <a:lstStyle/>
          <a:p>
            <a:endParaRPr lang="en-AD"/>
          </a:p>
        </p:txBody>
      </p:sp>
      <p:sp>
        <p:nvSpPr>
          <p:cNvPr id="6" name="Slide Number Placeholder 5">
            <a:extLst>
              <a:ext uri="{FF2B5EF4-FFF2-40B4-BE49-F238E27FC236}">
                <a16:creationId xmlns:a16="http://schemas.microsoft.com/office/drawing/2014/main" id="{835F9739-B724-7407-4C36-28DB417EA7E4}"/>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33856018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6E2C8-FCA7-3A59-96D6-605F455165B5}"/>
              </a:ext>
            </a:extLst>
          </p:cNvPr>
          <p:cNvSpPr>
            <a:spLocks noGrp="1"/>
          </p:cNvSpPr>
          <p:nvPr>
            <p:ph type="title"/>
          </p:nvPr>
        </p:nvSpPr>
        <p:spPr/>
        <p:txBody>
          <a:bodyPr/>
          <a:lstStyle/>
          <a:p>
            <a:r>
              <a:rPr lang="en-GB"/>
              <a:t>Click to edit Master title style</a:t>
            </a:r>
            <a:endParaRPr lang="en-AD"/>
          </a:p>
        </p:txBody>
      </p:sp>
      <p:sp>
        <p:nvSpPr>
          <p:cNvPr id="3" name="Vertical Text Placeholder 2">
            <a:extLst>
              <a:ext uri="{FF2B5EF4-FFF2-40B4-BE49-F238E27FC236}">
                <a16:creationId xmlns:a16="http://schemas.microsoft.com/office/drawing/2014/main" id="{62A46275-798A-2E5F-94B7-9DF73D5B9C6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4" name="Date Placeholder 3">
            <a:extLst>
              <a:ext uri="{FF2B5EF4-FFF2-40B4-BE49-F238E27FC236}">
                <a16:creationId xmlns:a16="http://schemas.microsoft.com/office/drawing/2014/main" id="{EFB6AF0C-A268-E7BB-6121-C580E63E266E}"/>
              </a:ext>
            </a:extLst>
          </p:cNvPr>
          <p:cNvSpPr>
            <a:spLocks noGrp="1"/>
          </p:cNvSpPr>
          <p:nvPr>
            <p:ph type="dt" sz="half" idx="10"/>
          </p:nvPr>
        </p:nvSpPr>
        <p:spPr/>
        <p:txBody>
          <a:bodyPr/>
          <a:lstStyle/>
          <a:p>
            <a:fld id="{DE8C8604-FC32-294E-9FDC-AACF25D8ED1A}" type="datetime1">
              <a:rPr lang="en-US" smtClean="0"/>
              <a:t>2/9/25</a:t>
            </a:fld>
            <a:endParaRPr lang="en-AD"/>
          </a:p>
        </p:txBody>
      </p:sp>
      <p:sp>
        <p:nvSpPr>
          <p:cNvPr id="5" name="Footer Placeholder 4">
            <a:extLst>
              <a:ext uri="{FF2B5EF4-FFF2-40B4-BE49-F238E27FC236}">
                <a16:creationId xmlns:a16="http://schemas.microsoft.com/office/drawing/2014/main" id="{E20A89C0-9059-86E9-4FEC-AE9044B45083}"/>
              </a:ext>
            </a:extLst>
          </p:cNvPr>
          <p:cNvSpPr>
            <a:spLocks noGrp="1"/>
          </p:cNvSpPr>
          <p:nvPr>
            <p:ph type="ftr" sz="quarter" idx="11"/>
          </p:nvPr>
        </p:nvSpPr>
        <p:spPr/>
        <p:txBody>
          <a:bodyPr/>
          <a:lstStyle/>
          <a:p>
            <a:endParaRPr lang="en-AD"/>
          </a:p>
        </p:txBody>
      </p:sp>
      <p:sp>
        <p:nvSpPr>
          <p:cNvPr id="6" name="Slide Number Placeholder 5">
            <a:extLst>
              <a:ext uri="{FF2B5EF4-FFF2-40B4-BE49-F238E27FC236}">
                <a16:creationId xmlns:a16="http://schemas.microsoft.com/office/drawing/2014/main" id="{7A4863A2-C2B7-7B4B-C34E-3672F0418C03}"/>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2053469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528FF31-E8C8-363C-2882-155AD9354A2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AD"/>
          </a:p>
        </p:txBody>
      </p:sp>
      <p:sp>
        <p:nvSpPr>
          <p:cNvPr id="3" name="Vertical Text Placeholder 2">
            <a:extLst>
              <a:ext uri="{FF2B5EF4-FFF2-40B4-BE49-F238E27FC236}">
                <a16:creationId xmlns:a16="http://schemas.microsoft.com/office/drawing/2014/main" id="{7B1B6E31-343E-D4F3-4A70-D6895A2E849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4" name="Date Placeholder 3">
            <a:extLst>
              <a:ext uri="{FF2B5EF4-FFF2-40B4-BE49-F238E27FC236}">
                <a16:creationId xmlns:a16="http://schemas.microsoft.com/office/drawing/2014/main" id="{C82FF34D-E0D0-13DC-A8A3-E2F7C59BBAAA}"/>
              </a:ext>
            </a:extLst>
          </p:cNvPr>
          <p:cNvSpPr>
            <a:spLocks noGrp="1"/>
          </p:cNvSpPr>
          <p:nvPr>
            <p:ph type="dt" sz="half" idx="10"/>
          </p:nvPr>
        </p:nvSpPr>
        <p:spPr/>
        <p:txBody>
          <a:bodyPr/>
          <a:lstStyle/>
          <a:p>
            <a:fld id="{A5D69F79-A295-9243-B2DF-B145F6F78A65}" type="datetime1">
              <a:rPr lang="en-US" smtClean="0"/>
              <a:t>2/9/25</a:t>
            </a:fld>
            <a:endParaRPr lang="en-AD"/>
          </a:p>
        </p:txBody>
      </p:sp>
      <p:sp>
        <p:nvSpPr>
          <p:cNvPr id="5" name="Footer Placeholder 4">
            <a:extLst>
              <a:ext uri="{FF2B5EF4-FFF2-40B4-BE49-F238E27FC236}">
                <a16:creationId xmlns:a16="http://schemas.microsoft.com/office/drawing/2014/main" id="{1124D35F-4173-9261-9C64-DBB0C4CA55A9}"/>
              </a:ext>
            </a:extLst>
          </p:cNvPr>
          <p:cNvSpPr>
            <a:spLocks noGrp="1"/>
          </p:cNvSpPr>
          <p:nvPr>
            <p:ph type="ftr" sz="quarter" idx="11"/>
          </p:nvPr>
        </p:nvSpPr>
        <p:spPr/>
        <p:txBody>
          <a:bodyPr/>
          <a:lstStyle/>
          <a:p>
            <a:endParaRPr lang="en-AD"/>
          </a:p>
        </p:txBody>
      </p:sp>
      <p:sp>
        <p:nvSpPr>
          <p:cNvPr id="6" name="Slide Number Placeholder 5">
            <a:extLst>
              <a:ext uri="{FF2B5EF4-FFF2-40B4-BE49-F238E27FC236}">
                <a16:creationId xmlns:a16="http://schemas.microsoft.com/office/drawing/2014/main" id="{92B5A407-B2C2-A5B8-C6E3-97E85FC5B9DC}"/>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1729283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AD600-0C64-5406-681C-8B1EB7105010}"/>
              </a:ext>
            </a:extLst>
          </p:cNvPr>
          <p:cNvSpPr>
            <a:spLocks noGrp="1"/>
          </p:cNvSpPr>
          <p:nvPr>
            <p:ph type="title"/>
          </p:nvPr>
        </p:nvSpPr>
        <p:spPr/>
        <p:txBody>
          <a:bodyPr/>
          <a:lstStyle/>
          <a:p>
            <a:r>
              <a:rPr lang="en-GB"/>
              <a:t>Click to edit Master title style</a:t>
            </a:r>
            <a:endParaRPr lang="en-AD"/>
          </a:p>
        </p:txBody>
      </p:sp>
      <p:sp>
        <p:nvSpPr>
          <p:cNvPr id="3" name="Content Placeholder 2">
            <a:extLst>
              <a:ext uri="{FF2B5EF4-FFF2-40B4-BE49-F238E27FC236}">
                <a16:creationId xmlns:a16="http://schemas.microsoft.com/office/drawing/2014/main" id="{8ED95242-EA38-CBF6-1F20-B4E8ECEDD8E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4" name="Date Placeholder 3">
            <a:extLst>
              <a:ext uri="{FF2B5EF4-FFF2-40B4-BE49-F238E27FC236}">
                <a16:creationId xmlns:a16="http://schemas.microsoft.com/office/drawing/2014/main" id="{A8C8014D-3722-9E46-5E06-3BE6F348108D}"/>
              </a:ext>
            </a:extLst>
          </p:cNvPr>
          <p:cNvSpPr>
            <a:spLocks noGrp="1"/>
          </p:cNvSpPr>
          <p:nvPr>
            <p:ph type="dt" sz="half" idx="10"/>
          </p:nvPr>
        </p:nvSpPr>
        <p:spPr/>
        <p:txBody>
          <a:bodyPr/>
          <a:lstStyle/>
          <a:p>
            <a:fld id="{58FBC9EB-AFE0-9D46-B316-CED0EA5E7A11}" type="datetime1">
              <a:rPr lang="en-US" smtClean="0"/>
              <a:t>2/9/25</a:t>
            </a:fld>
            <a:endParaRPr lang="en-AD"/>
          </a:p>
        </p:txBody>
      </p:sp>
      <p:sp>
        <p:nvSpPr>
          <p:cNvPr id="5" name="Footer Placeholder 4">
            <a:extLst>
              <a:ext uri="{FF2B5EF4-FFF2-40B4-BE49-F238E27FC236}">
                <a16:creationId xmlns:a16="http://schemas.microsoft.com/office/drawing/2014/main" id="{FB0065E3-6779-727C-8A82-093161465E29}"/>
              </a:ext>
            </a:extLst>
          </p:cNvPr>
          <p:cNvSpPr>
            <a:spLocks noGrp="1"/>
          </p:cNvSpPr>
          <p:nvPr>
            <p:ph type="ftr" sz="quarter" idx="11"/>
          </p:nvPr>
        </p:nvSpPr>
        <p:spPr/>
        <p:txBody>
          <a:bodyPr/>
          <a:lstStyle/>
          <a:p>
            <a:endParaRPr lang="en-AD"/>
          </a:p>
        </p:txBody>
      </p:sp>
      <p:sp>
        <p:nvSpPr>
          <p:cNvPr id="6" name="Slide Number Placeholder 5">
            <a:extLst>
              <a:ext uri="{FF2B5EF4-FFF2-40B4-BE49-F238E27FC236}">
                <a16:creationId xmlns:a16="http://schemas.microsoft.com/office/drawing/2014/main" id="{486475C6-E701-4AC7-792F-6EBE6690E69F}"/>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3736678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EE817-0117-7DC3-FB48-A95EE766251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AD"/>
          </a:p>
        </p:txBody>
      </p:sp>
      <p:sp>
        <p:nvSpPr>
          <p:cNvPr id="3" name="Text Placeholder 2">
            <a:extLst>
              <a:ext uri="{FF2B5EF4-FFF2-40B4-BE49-F238E27FC236}">
                <a16:creationId xmlns:a16="http://schemas.microsoft.com/office/drawing/2014/main" id="{2F58FF54-6183-E80B-AB28-1F9DE11168D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AE6CD91-8FED-5E5A-C579-902651583FEA}"/>
              </a:ext>
            </a:extLst>
          </p:cNvPr>
          <p:cNvSpPr>
            <a:spLocks noGrp="1"/>
          </p:cNvSpPr>
          <p:nvPr>
            <p:ph type="dt" sz="half" idx="10"/>
          </p:nvPr>
        </p:nvSpPr>
        <p:spPr/>
        <p:txBody>
          <a:bodyPr/>
          <a:lstStyle/>
          <a:p>
            <a:fld id="{E2F36CE4-904E-1E4F-8C64-3C71FE94FD88}" type="datetime1">
              <a:rPr lang="en-US" smtClean="0"/>
              <a:t>2/9/25</a:t>
            </a:fld>
            <a:endParaRPr lang="en-AD"/>
          </a:p>
        </p:txBody>
      </p:sp>
      <p:sp>
        <p:nvSpPr>
          <p:cNvPr id="5" name="Footer Placeholder 4">
            <a:extLst>
              <a:ext uri="{FF2B5EF4-FFF2-40B4-BE49-F238E27FC236}">
                <a16:creationId xmlns:a16="http://schemas.microsoft.com/office/drawing/2014/main" id="{D0015CC9-A534-A846-8320-F40853D51FA6}"/>
              </a:ext>
            </a:extLst>
          </p:cNvPr>
          <p:cNvSpPr>
            <a:spLocks noGrp="1"/>
          </p:cNvSpPr>
          <p:nvPr>
            <p:ph type="ftr" sz="quarter" idx="11"/>
          </p:nvPr>
        </p:nvSpPr>
        <p:spPr/>
        <p:txBody>
          <a:bodyPr/>
          <a:lstStyle/>
          <a:p>
            <a:endParaRPr lang="en-AD"/>
          </a:p>
        </p:txBody>
      </p:sp>
      <p:sp>
        <p:nvSpPr>
          <p:cNvPr id="6" name="Slide Number Placeholder 5">
            <a:extLst>
              <a:ext uri="{FF2B5EF4-FFF2-40B4-BE49-F238E27FC236}">
                <a16:creationId xmlns:a16="http://schemas.microsoft.com/office/drawing/2014/main" id="{58D7C527-0711-0926-AC30-6D0CDD0BF8F2}"/>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1459451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30616-B288-DE29-8407-6B40512FFD63}"/>
              </a:ext>
            </a:extLst>
          </p:cNvPr>
          <p:cNvSpPr>
            <a:spLocks noGrp="1"/>
          </p:cNvSpPr>
          <p:nvPr>
            <p:ph type="title"/>
          </p:nvPr>
        </p:nvSpPr>
        <p:spPr/>
        <p:txBody>
          <a:bodyPr/>
          <a:lstStyle/>
          <a:p>
            <a:r>
              <a:rPr lang="en-GB"/>
              <a:t>Click to edit Master title style</a:t>
            </a:r>
            <a:endParaRPr lang="en-AD"/>
          </a:p>
        </p:txBody>
      </p:sp>
      <p:sp>
        <p:nvSpPr>
          <p:cNvPr id="3" name="Content Placeholder 2">
            <a:extLst>
              <a:ext uri="{FF2B5EF4-FFF2-40B4-BE49-F238E27FC236}">
                <a16:creationId xmlns:a16="http://schemas.microsoft.com/office/drawing/2014/main" id="{E986A05F-072E-78AA-CD67-39D37C329B5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4" name="Content Placeholder 3">
            <a:extLst>
              <a:ext uri="{FF2B5EF4-FFF2-40B4-BE49-F238E27FC236}">
                <a16:creationId xmlns:a16="http://schemas.microsoft.com/office/drawing/2014/main" id="{C5C619A3-6328-8475-AB43-DA1E1E1113F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5" name="Date Placeholder 4">
            <a:extLst>
              <a:ext uri="{FF2B5EF4-FFF2-40B4-BE49-F238E27FC236}">
                <a16:creationId xmlns:a16="http://schemas.microsoft.com/office/drawing/2014/main" id="{C625D996-A5CB-D72E-47F0-55F6F3DB7B81}"/>
              </a:ext>
            </a:extLst>
          </p:cNvPr>
          <p:cNvSpPr>
            <a:spLocks noGrp="1"/>
          </p:cNvSpPr>
          <p:nvPr>
            <p:ph type="dt" sz="half" idx="10"/>
          </p:nvPr>
        </p:nvSpPr>
        <p:spPr/>
        <p:txBody>
          <a:bodyPr/>
          <a:lstStyle/>
          <a:p>
            <a:fld id="{2ECEB7E7-6597-D24A-8D95-E653DCC89A6D}" type="datetime1">
              <a:rPr lang="en-US" smtClean="0"/>
              <a:t>2/9/25</a:t>
            </a:fld>
            <a:endParaRPr lang="en-AD"/>
          </a:p>
        </p:txBody>
      </p:sp>
      <p:sp>
        <p:nvSpPr>
          <p:cNvPr id="6" name="Footer Placeholder 5">
            <a:extLst>
              <a:ext uri="{FF2B5EF4-FFF2-40B4-BE49-F238E27FC236}">
                <a16:creationId xmlns:a16="http://schemas.microsoft.com/office/drawing/2014/main" id="{CF0C8E75-5167-3A31-EF33-3C76EEC478FF}"/>
              </a:ext>
            </a:extLst>
          </p:cNvPr>
          <p:cNvSpPr>
            <a:spLocks noGrp="1"/>
          </p:cNvSpPr>
          <p:nvPr>
            <p:ph type="ftr" sz="quarter" idx="11"/>
          </p:nvPr>
        </p:nvSpPr>
        <p:spPr/>
        <p:txBody>
          <a:bodyPr/>
          <a:lstStyle/>
          <a:p>
            <a:endParaRPr lang="en-AD"/>
          </a:p>
        </p:txBody>
      </p:sp>
      <p:sp>
        <p:nvSpPr>
          <p:cNvPr id="7" name="Slide Number Placeholder 6">
            <a:extLst>
              <a:ext uri="{FF2B5EF4-FFF2-40B4-BE49-F238E27FC236}">
                <a16:creationId xmlns:a16="http://schemas.microsoft.com/office/drawing/2014/main" id="{EEF19E98-364C-BA08-F9B2-819431437F97}"/>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221322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ED4F7-A5D8-92F3-9E5F-5CC3CA8C5BBB}"/>
              </a:ext>
            </a:extLst>
          </p:cNvPr>
          <p:cNvSpPr>
            <a:spLocks noGrp="1"/>
          </p:cNvSpPr>
          <p:nvPr>
            <p:ph type="title"/>
          </p:nvPr>
        </p:nvSpPr>
        <p:spPr>
          <a:xfrm>
            <a:off x="839788" y="365125"/>
            <a:ext cx="10515600" cy="1325563"/>
          </a:xfrm>
        </p:spPr>
        <p:txBody>
          <a:bodyPr/>
          <a:lstStyle/>
          <a:p>
            <a:r>
              <a:rPr lang="en-GB"/>
              <a:t>Click to edit Master title style</a:t>
            </a:r>
            <a:endParaRPr lang="en-AD"/>
          </a:p>
        </p:txBody>
      </p:sp>
      <p:sp>
        <p:nvSpPr>
          <p:cNvPr id="3" name="Text Placeholder 2">
            <a:extLst>
              <a:ext uri="{FF2B5EF4-FFF2-40B4-BE49-F238E27FC236}">
                <a16:creationId xmlns:a16="http://schemas.microsoft.com/office/drawing/2014/main" id="{846BC027-DA5F-319C-A813-4BE158C12C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6D7CA23-1F2B-422E-AE7D-57079335E79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5" name="Text Placeholder 4">
            <a:extLst>
              <a:ext uri="{FF2B5EF4-FFF2-40B4-BE49-F238E27FC236}">
                <a16:creationId xmlns:a16="http://schemas.microsoft.com/office/drawing/2014/main" id="{5D24F21E-A5F3-647F-8ABC-BD4050B6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48D07C6-0094-B3A7-5CB3-A05AFFA1E64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7" name="Date Placeholder 6">
            <a:extLst>
              <a:ext uri="{FF2B5EF4-FFF2-40B4-BE49-F238E27FC236}">
                <a16:creationId xmlns:a16="http://schemas.microsoft.com/office/drawing/2014/main" id="{92E38DD1-B646-13E8-E55E-F74143D8DBDD}"/>
              </a:ext>
            </a:extLst>
          </p:cNvPr>
          <p:cNvSpPr>
            <a:spLocks noGrp="1"/>
          </p:cNvSpPr>
          <p:nvPr>
            <p:ph type="dt" sz="half" idx="10"/>
          </p:nvPr>
        </p:nvSpPr>
        <p:spPr/>
        <p:txBody>
          <a:bodyPr/>
          <a:lstStyle/>
          <a:p>
            <a:fld id="{171AC43E-566B-6F4C-832A-05AAFB8BF6F6}" type="datetime1">
              <a:rPr lang="en-US" smtClean="0"/>
              <a:t>2/9/25</a:t>
            </a:fld>
            <a:endParaRPr lang="en-AD"/>
          </a:p>
        </p:txBody>
      </p:sp>
      <p:sp>
        <p:nvSpPr>
          <p:cNvPr id="8" name="Footer Placeholder 7">
            <a:extLst>
              <a:ext uri="{FF2B5EF4-FFF2-40B4-BE49-F238E27FC236}">
                <a16:creationId xmlns:a16="http://schemas.microsoft.com/office/drawing/2014/main" id="{57C2C697-1AED-0A29-0562-638359AFBBBE}"/>
              </a:ext>
            </a:extLst>
          </p:cNvPr>
          <p:cNvSpPr>
            <a:spLocks noGrp="1"/>
          </p:cNvSpPr>
          <p:nvPr>
            <p:ph type="ftr" sz="quarter" idx="11"/>
          </p:nvPr>
        </p:nvSpPr>
        <p:spPr/>
        <p:txBody>
          <a:bodyPr/>
          <a:lstStyle/>
          <a:p>
            <a:endParaRPr lang="en-AD"/>
          </a:p>
        </p:txBody>
      </p:sp>
      <p:sp>
        <p:nvSpPr>
          <p:cNvPr id="9" name="Slide Number Placeholder 8">
            <a:extLst>
              <a:ext uri="{FF2B5EF4-FFF2-40B4-BE49-F238E27FC236}">
                <a16:creationId xmlns:a16="http://schemas.microsoft.com/office/drawing/2014/main" id="{A40F1B0F-7DF4-0B55-B1C3-9768607789CA}"/>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2723335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88ACE-6E78-F20C-97A9-70779C1148DE}"/>
              </a:ext>
            </a:extLst>
          </p:cNvPr>
          <p:cNvSpPr>
            <a:spLocks noGrp="1"/>
          </p:cNvSpPr>
          <p:nvPr>
            <p:ph type="title"/>
          </p:nvPr>
        </p:nvSpPr>
        <p:spPr/>
        <p:txBody>
          <a:bodyPr/>
          <a:lstStyle/>
          <a:p>
            <a:r>
              <a:rPr lang="en-GB"/>
              <a:t>Click to edit Master title style</a:t>
            </a:r>
            <a:endParaRPr lang="en-AD"/>
          </a:p>
        </p:txBody>
      </p:sp>
      <p:sp>
        <p:nvSpPr>
          <p:cNvPr id="3" name="Date Placeholder 2">
            <a:extLst>
              <a:ext uri="{FF2B5EF4-FFF2-40B4-BE49-F238E27FC236}">
                <a16:creationId xmlns:a16="http://schemas.microsoft.com/office/drawing/2014/main" id="{0C7A21CA-C423-A4DD-49DB-64FE6BE44477}"/>
              </a:ext>
            </a:extLst>
          </p:cNvPr>
          <p:cNvSpPr>
            <a:spLocks noGrp="1"/>
          </p:cNvSpPr>
          <p:nvPr>
            <p:ph type="dt" sz="half" idx="10"/>
          </p:nvPr>
        </p:nvSpPr>
        <p:spPr/>
        <p:txBody>
          <a:bodyPr/>
          <a:lstStyle/>
          <a:p>
            <a:fld id="{B4A1F76A-BD75-AE4F-A883-0377364996F1}" type="datetime1">
              <a:rPr lang="en-US" smtClean="0"/>
              <a:t>2/9/25</a:t>
            </a:fld>
            <a:endParaRPr lang="en-AD"/>
          </a:p>
        </p:txBody>
      </p:sp>
      <p:sp>
        <p:nvSpPr>
          <p:cNvPr id="4" name="Footer Placeholder 3">
            <a:extLst>
              <a:ext uri="{FF2B5EF4-FFF2-40B4-BE49-F238E27FC236}">
                <a16:creationId xmlns:a16="http://schemas.microsoft.com/office/drawing/2014/main" id="{E73D77C0-0342-4DB7-C222-94FDF54C837B}"/>
              </a:ext>
            </a:extLst>
          </p:cNvPr>
          <p:cNvSpPr>
            <a:spLocks noGrp="1"/>
          </p:cNvSpPr>
          <p:nvPr>
            <p:ph type="ftr" sz="quarter" idx="11"/>
          </p:nvPr>
        </p:nvSpPr>
        <p:spPr/>
        <p:txBody>
          <a:bodyPr/>
          <a:lstStyle/>
          <a:p>
            <a:endParaRPr lang="en-AD"/>
          </a:p>
        </p:txBody>
      </p:sp>
      <p:sp>
        <p:nvSpPr>
          <p:cNvPr id="5" name="Slide Number Placeholder 4">
            <a:extLst>
              <a:ext uri="{FF2B5EF4-FFF2-40B4-BE49-F238E27FC236}">
                <a16:creationId xmlns:a16="http://schemas.microsoft.com/office/drawing/2014/main" id="{6FF75972-9F61-9A87-6866-57D290DBA5D1}"/>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1472477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DDDDB2-F53B-8578-1B06-4A02F2A0949D}"/>
              </a:ext>
            </a:extLst>
          </p:cNvPr>
          <p:cNvSpPr>
            <a:spLocks noGrp="1"/>
          </p:cNvSpPr>
          <p:nvPr>
            <p:ph type="dt" sz="half" idx="10"/>
          </p:nvPr>
        </p:nvSpPr>
        <p:spPr/>
        <p:txBody>
          <a:bodyPr/>
          <a:lstStyle/>
          <a:p>
            <a:fld id="{3EE0F926-D719-7A4E-9045-C21CEC3D4225}" type="datetime1">
              <a:rPr lang="en-US" smtClean="0"/>
              <a:t>2/9/25</a:t>
            </a:fld>
            <a:endParaRPr lang="en-AD"/>
          </a:p>
        </p:txBody>
      </p:sp>
      <p:sp>
        <p:nvSpPr>
          <p:cNvPr id="3" name="Footer Placeholder 2">
            <a:extLst>
              <a:ext uri="{FF2B5EF4-FFF2-40B4-BE49-F238E27FC236}">
                <a16:creationId xmlns:a16="http://schemas.microsoft.com/office/drawing/2014/main" id="{6B97B246-B5EE-72FC-DF13-1D5827ADF0A2}"/>
              </a:ext>
            </a:extLst>
          </p:cNvPr>
          <p:cNvSpPr>
            <a:spLocks noGrp="1"/>
          </p:cNvSpPr>
          <p:nvPr>
            <p:ph type="ftr" sz="quarter" idx="11"/>
          </p:nvPr>
        </p:nvSpPr>
        <p:spPr/>
        <p:txBody>
          <a:bodyPr/>
          <a:lstStyle/>
          <a:p>
            <a:endParaRPr lang="en-AD"/>
          </a:p>
        </p:txBody>
      </p:sp>
      <p:sp>
        <p:nvSpPr>
          <p:cNvPr id="4" name="Slide Number Placeholder 3">
            <a:extLst>
              <a:ext uri="{FF2B5EF4-FFF2-40B4-BE49-F238E27FC236}">
                <a16:creationId xmlns:a16="http://schemas.microsoft.com/office/drawing/2014/main" id="{D32B3521-65D4-E575-829B-02F36324CA0C}"/>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1328189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0FA72-C010-2655-CCB7-C444C3681B6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D"/>
          </a:p>
        </p:txBody>
      </p:sp>
      <p:sp>
        <p:nvSpPr>
          <p:cNvPr id="3" name="Content Placeholder 2">
            <a:extLst>
              <a:ext uri="{FF2B5EF4-FFF2-40B4-BE49-F238E27FC236}">
                <a16:creationId xmlns:a16="http://schemas.microsoft.com/office/drawing/2014/main" id="{B7349889-D204-57A5-E32A-7BD5F30CF3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4" name="Text Placeholder 3">
            <a:extLst>
              <a:ext uri="{FF2B5EF4-FFF2-40B4-BE49-F238E27FC236}">
                <a16:creationId xmlns:a16="http://schemas.microsoft.com/office/drawing/2014/main" id="{E4835338-A071-5E0C-4DC5-D21E9CB41C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BE4B66B-C5B9-B2C5-1ED9-BEC3F9623A32}"/>
              </a:ext>
            </a:extLst>
          </p:cNvPr>
          <p:cNvSpPr>
            <a:spLocks noGrp="1"/>
          </p:cNvSpPr>
          <p:nvPr>
            <p:ph type="dt" sz="half" idx="10"/>
          </p:nvPr>
        </p:nvSpPr>
        <p:spPr/>
        <p:txBody>
          <a:bodyPr/>
          <a:lstStyle/>
          <a:p>
            <a:fld id="{E1195D80-5D0F-0D4C-B402-92ABE78FE951}" type="datetime1">
              <a:rPr lang="en-US" smtClean="0"/>
              <a:t>2/9/25</a:t>
            </a:fld>
            <a:endParaRPr lang="en-AD"/>
          </a:p>
        </p:txBody>
      </p:sp>
      <p:sp>
        <p:nvSpPr>
          <p:cNvPr id="6" name="Footer Placeholder 5">
            <a:extLst>
              <a:ext uri="{FF2B5EF4-FFF2-40B4-BE49-F238E27FC236}">
                <a16:creationId xmlns:a16="http://schemas.microsoft.com/office/drawing/2014/main" id="{6FC8F47E-1061-B333-44FF-B465B366CEF9}"/>
              </a:ext>
            </a:extLst>
          </p:cNvPr>
          <p:cNvSpPr>
            <a:spLocks noGrp="1"/>
          </p:cNvSpPr>
          <p:nvPr>
            <p:ph type="ftr" sz="quarter" idx="11"/>
          </p:nvPr>
        </p:nvSpPr>
        <p:spPr/>
        <p:txBody>
          <a:bodyPr/>
          <a:lstStyle/>
          <a:p>
            <a:endParaRPr lang="en-AD"/>
          </a:p>
        </p:txBody>
      </p:sp>
      <p:sp>
        <p:nvSpPr>
          <p:cNvPr id="7" name="Slide Number Placeholder 6">
            <a:extLst>
              <a:ext uri="{FF2B5EF4-FFF2-40B4-BE49-F238E27FC236}">
                <a16:creationId xmlns:a16="http://schemas.microsoft.com/office/drawing/2014/main" id="{5348F8F7-2A38-541F-AE8E-1DA1BA4071F1}"/>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3156514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B97CD-0400-5744-FC09-D7DDA097535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D"/>
          </a:p>
        </p:txBody>
      </p:sp>
      <p:sp>
        <p:nvSpPr>
          <p:cNvPr id="3" name="Picture Placeholder 2">
            <a:extLst>
              <a:ext uri="{FF2B5EF4-FFF2-40B4-BE49-F238E27FC236}">
                <a16:creationId xmlns:a16="http://schemas.microsoft.com/office/drawing/2014/main" id="{084F902B-4248-B53A-7367-9E34166A2C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D"/>
          </a:p>
        </p:txBody>
      </p:sp>
      <p:sp>
        <p:nvSpPr>
          <p:cNvPr id="4" name="Text Placeholder 3">
            <a:extLst>
              <a:ext uri="{FF2B5EF4-FFF2-40B4-BE49-F238E27FC236}">
                <a16:creationId xmlns:a16="http://schemas.microsoft.com/office/drawing/2014/main" id="{388F41D6-DEE6-4BF6-BCB9-A0A30EAB67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A8DA267-BCEC-7B05-64BB-A7F2D196B6D8}"/>
              </a:ext>
            </a:extLst>
          </p:cNvPr>
          <p:cNvSpPr>
            <a:spLocks noGrp="1"/>
          </p:cNvSpPr>
          <p:nvPr>
            <p:ph type="dt" sz="half" idx="10"/>
          </p:nvPr>
        </p:nvSpPr>
        <p:spPr/>
        <p:txBody>
          <a:bodyPr/>
          <a:lstStyle/>
          <a:p>
            <a:fld id="{95C8803A-A68E-1140-BEF5-0D6DA9D2DC3D}" type="datetime1">
              <a:rPr lang="en-US" smtClean="0"/>
              <a:t>2/9/25</a:t>
            </a:fld>
            <a:endParaRPr lang="en-AD"/>
          </a:p>
        </p:txBody>
      </p:sp>
      <p:sp>
        <p:nvSpPr>
          <p:cNvPr id="6" name="Footer Placeholder 5">
            <a:extLst>
              <a:ext uri="{FF2B5EF4-FFF2-40B4-BE49-F238E27FC236}">
                <a16:creationId xmlns:a16="http://schemas.microsoft.com/office/drawing/2014/main" id="{8250279E-513A-5F20-2CA2-C377CBCB9F4A}"/>
              </a:ext>
            </a:extLst>
          </p:cNvPr>
          <p:cNvSpPr>
            <a:spLocks noGrp="1"/>
          </p:cNvSpPr>
          <p:nvPr>
            <p:ph type="ftr" sz="quarter" idx="11"/>
          </p:nvPr>
        </p:nvSpPr>
        <p:spPr/>
        <p:txBody>
          <a:bodyPr/>
          <a:lstStyle/>
          <a:p>
            <a:endParaRPr lang="en-AD"/>
          </a:p>
        </p:txBody>
      </p:sp>
      <p:sp>
        <p:nvSpPr>
          <p:cNvPr id="7" name="Slide Number Placeholder 6">
            <a:extLst>
              <a:ext uri="{FF2B5EF4-FFF2-40B4-BE49-F238E27FC236}">
                <a16:creationId xmlns:a16="http://schemas.microsoft.com/office/drawing/2014/main" id="{9B93346D-96BC-E51F-3C7D-88E1ED89B09A}"/>
              </a:ext>
            </a:extLst>
          </p:cNvPr>
          <p:cNvSpPr>
            <a:spLocks noGrp="1"/>
          </p:cNvSpPr>
          <p:nvPr>
            <p:ph type="sldNum" sz="quarter" idx="12"/>
          </p:nvPr>
        </p:nvSpPr>
        <p:spPr/>
        <p:txBody>
          <a:bodyPr/>
          <a:lstStyle/>
          <a:p>
            <a:fld id="{83FD839A-6A21-0E45-AC65-E52854697595}" type="slidenum">
              <a:rPr lang="en-AD" smtClean="0"/>
              <a:t>‹#›</a:t>
            </a:fld>
            <a:endParaRPr lang="en-AD"/>
          </a:p>
        </p:txBody>
      </p:sp>
    </p:spTree>
    <p:extLst>
      <p:ext uri="{BB962C8B-B14F-4D97-AF65-F5344CB8AC3E}">
        <p14:creationId xmlns:p14="http://schemas.microsoft.com/office/powerpoint/2010/main" val="3494292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0EB2A3-5AA0-E929-D71C-2357EA0A24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AD"/>
          </a:p>
        </p:txBody>
      </p:sp>
      <p:sp>
        <p:nvSpPr>
          <p:cNvPr id="3" name="Text Placeholder 2">
            <a:extLst>
              <a:ext uri="{FF2B5EF4-FFF2-40B4-BE49-F238E27FC236}">
                <a16:creationId xmlns:a16="http://schemas.microsoft.com/office/drawing/2014/main" id="{EC644278-8710-863C-E400-961F372E95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D"/>
          </a:p>
        </p:txBody>
      </p:sp>
      <p:sp>
        <p:nvSpPr>
          <p:cNvPr id="4" name="Date Placeholder 3">
            <a:extLst>
              <a:ext uri="{FF2B5EF4-FFF2-40B4-BE49-F238E27FC236}">
                <a16:creationId xmlns:a16="http://schemas.microsoft.com/office/drawing/2014/main" id="{7ED5FAAA-C166-F595-7C90-BB3906C849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F09A43B-39B5-AC45-A843-4217B8CB86A1}" type="datetime1">
              <a:rPr lang="en-US" smtClean="0"/>
              <a:t>2/9/25</a:t>
            </a:fld>
            <a:endParaRPr lang="en-AD"/>
          </a:p>
        </p:txBody>
      </p:sp>
      <p:sp>
        <p:nvSpPr>
          <p:cNvPr id="5" name="Footer Placeholder 4">
            <a:extLst>
              <a:ext uri="{FF2B5EF4-FFF2-40B4-BE49-F238E27FC236}">
                <a16:creationId xmlns:a16="http://schemas.microsoft.com/office/drawing/2014/main" id="{9E7560D8-5124-B50E-61C1-3B34EA52D8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D"/>
          </a:p>
        </p:txBody>
      </p:sp>
      <p:sp>
        <p:nvSpPr>
          <p:cNvPr id="6" name="Slide Number Placeholder 5">
            <a:extLst>
              <a:ext uri="{FF2B5EF4-FFF2-40B4-BE49-F238E27FC236}">
                <a16:creationId xmlns:a16="http://schemas.microsoft.com/office/drawing/2014/main" id="{BC918A84-67EC-7110-8048-799E61C186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3FD839A-6A21-0E45-AC65-E52854697595}" type="slidenum">
              <a:rPr lang="en-AD" smtClean="0"/>
              <a:t>‹#›</a:t>
            </a:fld>
            <a:endParaRPr lang="en-AD"/>
          </a:p>
        </p:txBody>
      </p:sp>
    </p:spTree>
    <p:extLst>
      <p:ext uri="{BB962C8B-B14F-4D97-AF65-F5344CB8AC3E}">
        <p14:creationId xmlns:p14="http://schemas.microsoft.com/office/powerpoint/2010/main" val="35672325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2.xml"/><Relationship Id="rId1" Type="http://schemas.openxmlformats.org/officeDocument/2006/relationships/video" Target="https://www.youtube.com/embed/F01BdgSzzGo?feature=oembed"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video" Target="https://www.youtube.com/embed/J1ffEggSYAk?feature=oembed" TargetMode="External"/><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video" Target="https://www.youtube.com/embed/dsp87_hstSY?feature=oembed" TargetMode="External"/><Relationship Id="rId4" Type="http://schemas.openxmlformats.org/officeDocument/2006/relationships/image" Target="../media/image17.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linkedin.com/in/hermanncm/"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2.xml"/><Relationship Id="rId1" Type="http://schemas.openxmlformats.org/officeDocument/2006/relationships/video" Target="https://www.youtube.com/embed/3UATm7dluY0?feature=oembed" TargetMode="External"/><Relationship Id="rId5" Type="http://schemas.openxmlformats.org/officeDocument/2006/relationships/image" Target="../media/image20.jpe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4.jpeg"/><Relationship Id="rId2" Type="http://schemas.openxmlformats.org/officeDocument/2006/relationships/video" Target="https://www.youtube.com/embed/-Q2B45bPMtw?feature=oembed" TargetMode="External"/><Relationship Id="rId1" Type="http://schemas.openxmlformats.org/officeDocument/2006/relationships/video" Target="https://www.youtube.com/embed/a51FrDNw8NU?feature=oembed" TargetMode="External"/><Relationship Id="rId6" Type="http://schemas.openxmlformats.org/officeDocument/2006/relationships/image" Target="../media/image23.png"/><Relationship Id="rId5" Type="http://schemas.openxmlformats.org/officeDocument/2006/relationships/image" Target="../media/image22.jpe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slideLayout" Target="../slideLayouts/slideLayout2.xml"/><Relationship Id="rId1" Type="http://schemas.openxmlformats.org/officeDocument/2006/relationships/video" Target="https://www.youtube.com/embed/6ekqbACEUFY?feature=oembed"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slideLayout" Target="../slideLayouts/slideLayout2.xml"/><Relationship Id="rId1" Type="http://schemas.openxmlformats.org/officeDocument/2006/relationships/video" Target="https://www.youtube.com/embed/GLjyBm_6LpQ?feature=oembed" TargetMode="External"/><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video" Target="https://www.youtube.com/embed/e6lhB3xCtMc?feature=oembed" TargetMode="Externa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video" Target="https://www.youtube.com/embed/qOpzs7IP51U?feature=oembed" TargetMode="External"/><Relationship Id="rId7" Type="http://schemas.openxmlformats.org/officeDocument/2006/relationships/image" Target="../media/image8.jpeg"/><Relationship Id="rId2" Type="http://schemas.openxmlformats.org/officeDocument/2006/relationships/video" Target="https://www.youtube.com/embed/b-XOWhh0VXU?feature=oembed" TargetMode="External"/><Relationship Id="rId1" Type="http://schemas.openxmlformats.org/officeDocument/2006/relationships/video" Target="https://www.youtube.com/embed/VJQ6-DDr3jA?feature=oembed" TargetMode="Externa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2.xml"/><Relationship Id="rId1" Type="http://schemas.openxmlformats.org/officeDocument/2006/relationships/video" Target="https://www.youtube.com/embed/A7LtrEJKHpg?feature=oemb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101010 data lines to infinity">
            <a:extLst>
              <a:ext uri="{FF2B5EF4-FFF2-40B4-BE49-F238E27FC236}">
                <a16:creationId xmlns:a16="http://schemas.microsoft.com/office/drawing/2014/main" id="{6535AC8C-63E9-7936-8CF6-D856ACFB5C03}"/>
              </a:ext>
            </a:extLst>
          </p:cNvPr>
          <p:cNvPicPr>
            <a:picLocks noChangeAspect="1"/>
          </p:cNvPicPr>
          <p:nvPr/>
        </p:nvPicPr>
        <p:blipFill>
          <a:blip r:embed="rId2"/>
          <a:srcRect t="13128"/>
          <a:stretch/>
        </p:blipFill>
        <p:spPr>
          <a:xfrm>
            <a:off x="-3047" y="10"/>
            <a:ext cx="12191999" cy="6857990"/>
          </a:xfrm>
          <a:prstGeom prst="rect">
            <a:avLst/>
          </a:prstGeom>
        </p:spPr>
      </p:pic>
      <p:sp>
        <p:nvSpPr>
          <p:cNvPr id="13" name="Rectangle 1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03EBA6-3781-0110-161C-42BAB34BB5F7}"/>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b="1" i="0">
                <a:solidFill>
                  <a:srgbClr val="FFFFFF"/>
                </a:solidFill>
                <a:effectLst/>
              </a:rPr>
              <a:t>Data Science and Fintech Project</a:t>
            </a:r>
            <a:br>
              <a:rPr lang="en-US" sz="5200" b="1">
                <a:solidFill>
                  <a:srgbClr val="FFFFFF"/>
                </a:solidFill>
              </a:rPr>
            </a:br>
            <a:endParaRPr lang="en-US" sz="5200" b="1">
              <a:solidFill>
                <a:srgbClr val="FFFFFF"/>
              </a:solidFill>
            </a:endParaRPr>
          </a:p>
        </p:txBody>
      </p:sp>
      <p:sp>
        <p:nvSpPr>
          <p:cNvPr id="4" name="Footer Placeholder 3">
            <a:extLst>
              <a:ext uri="{FF2B5EF4-FFF2-40B4-BE49-F238E27FC236}">
                <a16:creationId xmlns:a16="http://schemas.microsoft.com/office/drawing/2014/main" id="{673C645B-42B7-7296-D8E7-FFE0A79366B1}"/>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defRPr/>
            </a:pPr>
            <a:endParaRPr lang="en-US" sz="1200" kern="1200">
              <a:solidFill>
                <a:srgbClr val="FFFFFF"/>
              </a:solidFill>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BD496D5C-1610-4E81-912D-43B4E3C8113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83FD839A-6A21-0E45-AC65-E52854697595}" type="slidenum">
              <a:rPr lang="en-US">
                <a:solidFill>
                  <a:srgbClr val="FFFFFF"/>
                </a:solidFill>
                <a:latin typeface="Calibri" panose="020F0502020204030204"/>
              </a:rPr>
              <a:pPr>
                <a:spcAft>
                  <a:spcPts val="600"/>
                </a:spcAft>
                <a:defRPr/>
              </a:pPr>
              <a:t>1</a:t>
            </a:fld>
            <a:endParaRPr lang="en-US">
              <a:solidFill>
                <a:srgbClr val="FFFFFF"/>
              </a:solidFill>
              <a:latin typeface="Calibri" panose="020F0502020204030204"/>
            </a:endParaRPr>
          </a:p>
        </p:txBody>
      </p:sp>
    </p:spTree>
    <p:extLst>
      <p:ext uri="{BB962C8B-B14F-4D97-AF65-F5344CB8AC3E}">
        <p14:creationId xmlns:p14="http://schemas.microsoft.com/office/powerpoint/2010/main" val="710796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D8A853D-CD84-3E5F-347F-728A9F48C09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036F025-75D2-58F9-ACF7-024D919F41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E878AFE-4428-8A9E-ED48-C332FCAB4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B4D08A-CDD0-E842-DB43-B41FECC2D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5CB411A-E647-12F2-F163-A66CA03436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04FF1A5-6194-C472-6460-3665F3D3EA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6A0161-4A0B-CA2A-E494-15F834057F6E}"/>
              </a:ext>
            </a:extLst>
          </p:cNvPr>
          <p:cNvSpPr>
            <a:spLocks noGrp="1"/>
          </p:cNvSpPr>
          <p:nvPr>
            <p:ph type="title"/>
          </p:nvPr>
        </p:nvSpPr>
        <p:spPr>
          <a:xfrm>
            <a:off x="1371599" y="294538"/>
            <a:ext cx="9895951" cy="1033669"/>
          </a:xfrm>
        </p:spPr>
        <p:txBody>
          <a:bodyPr>
            <a:noAutofit/>
          </a:bodyPr>
          <a:lstStyle/>
          <a:p>
            <a:r>
              <a:rPr lang="en-GB" sz="3200" b="1" dirty="0">
                <a:solidFill>
                  <a:srgbClr val="FFFF00"/>
                </a:solidFill>
                <a:latin typeface="Helvetica" pitchFamily="2" charset="0"/>
              </a:rPr>
              <a:t>2.A. SHARPE RATIO </a:t>
            </a:r>
            <a:r>
              <a:rPr lang="en-GB" sz="3200" b="1" dirty="0">
                <a:solidFill>
                  <a:schemeClr val="bg1"/>
                </a:solidFill>
                <a:latin typeface="Helvetica" pitchFamily="2" charset="0"/>
              </a:rPr>
              <a:t>: </a:t>
            </a:r>
            <a:br>
              <a:rPr lang="en-GB" sz="3200" b="1" dirty="0">
                <a:solidFill>
                  <a:srgbClr val="FFFFFF"/>
                </a:solidFill>
                <a:latin typeface="Helvetica" pitchFamily="2" charset="0"/>
              </a:rPr>
            </a:br>
            <a:endParaRPr lang="en-AD" sz="3200" b="1" dirty="0">
              <a:solidFill>
                <a:srgbClr val="FFFFFF"/>
              </a:solidFill>
              <a:latin typeface="Helvetica" pitchFamily="2" charset="0"/>
            </a:endParaRPr>
          </a:p>
        </p:txBody>
      </p:sp>
      <p:sp>
        <p:nvSpPr>
          <p:cNvPr id="9" name="Footer Placeholder 8">
            <a:extLst>
              <a:ext uri="{FF2B5EF4-FFF2-40B4-BE49-F238E27FC236}">
                <a16:creationId xmlns:a16="http://schemas.microsoft.com/office/drawing/2014/main" id="{14A4AC48-BE67-0079-C1B9-64148F1A204E}"/>
              </a:ext>
            </a:extLst>
          </p:cNvPr>
          <p:cNvSpPr>
            <a:spLocks noGrp="1"/>
          </p:cNvSpPr>
          <p:nvPr>
            <p:ph type="ftr" sz="quarter" idx="11"/>
          </p:nvPr>
        </p:nvSpPr>
        <p:spPr/>
        <p:txBody>
          <a:bodyPr/>
          <a:lstStyle/>
          <a:p>
            <a:endParaRPr lang="en-AD"/>
          </a:p>
        </p:txBody>
      </p:sp>
      <p:sp>
        <p:nvSpPr>
          <p:cNvPr id="15" name="Slide Number Placeholder 14">
            <a:extLst>
              <a:ext uri="{FF2B5EF4-FFF2-40B4-BE49-F238E27FC236}">
                <a16:creationId xmlns:a16="http://schemas.microsoft.com/office/drawing/2014/main" id="{9DA3724A-8DE7-26AD-02CC-2442A298B2EC}"/>
              </a:ext>
            </a:extLst>
          </p:cNvPr>
          <p:cNvSpPr>
            <a:spLocks noGrp="1"/>
          </p:cNvSpPr>
          <p:nvPr>
            <p:ph type="sldNum" sz="quarter" idx="12"/>
          </p:nvPr>
        </p:nvSpPr>
        <p:spPr/>
        <p:txBody>
          <a:bodyPr/>
          <a:lstStyle/>
          <a:p>
            <a:fld id="{83FD839A-6A21-0E45-AC65-E52854697595}" type="slidenum">
              <a:rPr lang="en-AD" smtClean="0"/>
              <a:t>10</a:t>
            </a:fld>
            <a:endParaRPr lang="en-AD"/>
          </a:p>
        </p:txBody>
      </p:sp>
      <p:sp>
        <p:nvSpPr>
          <p:cNvPr id="13" name="TextBox 12">
            <a:extLst>
              <a:ext uri="{FF2B5EF4-FFF2-40B4-BE49-F238E27FC236}">
                <a16:creationId xmlns:a16="http://schemas.microsoft.com/office/drawing/2014/main" id="{2C349936-2FE5-2A27-EC21-D519997978BD}"/>
              </a:ext>
            </a:extLst>
          </p:cNvPr>
          <p:cNvSpPr txBox="1"/>
          <p:nvPr/>
        </p:nvSpPr>
        <p:spPr>
          <a:xfrm>
            <a:off x="286707" y="1885279"/>
            <a:ext cx="7866693" cy="4555093"/>
          </a:xfrm>
          <a:prstGeom prst="rect">
            <a:avLst/>
          </a:prstGeom>
          <a:noFill/>
        </p:spPr>
        <p:txBody>
          <a:bodyPr wrap="square">
            <a:spAutoFit/>
          </a:bodyPr>
          <a:lstStyle/>
          <a:p>
            <a:r>
              <a:rPr lang="en-AD" b="1" dirty="0">
                <a:solidFill>
                  <a:srgbClr val="00B0F0"/>
                </a:solidFill>
                <a:latin typeface="Helvetica" pitchFamily="2" charset="0"/>
              </a:rPr>
              <a:t>Le ratio de Sharpe </a:t>
            </a:r>
            <a:r>
              <a:rPr lang="en-AD" sz="1400" dirty="0">
                <a:latin typeface="Helvetica" pitchFamily="2" charset="0"/>
              </a:rPr>
              <a:t>est une mesure financière qui mesure la performance ajustée au risque en comparant le rendement excédentaire d'un investissement à sa volatilité. Il aide les investisseurs à déterminer si le risque supplémentaire pris a généré des rendements suffisants par rapport à une alternative sans risque.</a:t>
            </a:r>
          </a:p>
          <a:p>
            <a:endParaRPr lang="en-AD" sz="1400" dirty="0">
              <a:latin typeface="Helvetica" pitchFamily="2" charset="0"/>
            </a:endParaRPr>
          </a:p>
          <a:p>
            <a:r>
              <a:rPr lang="en-AD" sz="1200" b="1" dirty="0">
                <a:latin typeface="Helvetica" pitchFamily="2" charset="0"/>
              </a:rPr>
              <a:t>La formule de calcul du ratio de Sharpe est la suivante :</a:t>
            </a:r>
          </a:p>
          <a:p>
            <a:r>
              <a:rPr lang="en-AD" sz="1200" dirty="0">
                <a:latin typeface="Helvetica" pitchFamily="2" charset="0"/>
              </a:rPr>
              <a:t>Ratio de Sharpe = (Rp - Rf) / σp</a:t>
            </a:r>
          </a:p>
          <a:p>
            <a:endParaRPr lang="en-AD" sz="1200" dirty="0">
              <a:latin typeface="Helvetica" pitchFamily="2" charset="0"/>
            </a:endParaRPr>
          </a:p>
          <a:p>
            <a:r>
              <a:rPr lang="en-AD" sz="1200" b="1" dirty="0">
                <a:solidFill>
                  <a:srgbClr val="00B0F0"/>
                </a:solidFill>
                <a:latin typeface="Helvetica" pitchFamily="2" charset="0"/>
              </a:rPr>
              <a:t>Où :</a:t>
            </a:r>
          </a:p>
          <a:p>
            <a:r>
              <a:rPr lang="en-AD" sz="1200" dirty="0">
                <a:latin typeface="Helvetica" pitchFamily="2" charset="0"/>
              </a:rPr>
              <a:t>Rp = Rendement attendu du portefeuille</a:t>
            </a:r>
          </a:p>
          <a:p>
            <a:r>
              <a:rPr lang="en-AD" sz="1200" dirty="0">
                <a:latin typeface="Helvetica" pitchFamily="2" charset="0"/>
              </a:rPr>
              <a:t>Rf = Taux sans risque ((Risk free ratio) </a:t>
            </a:r>
          </a:p>
          <a:p>
            <a:r>
              <a:rPr lang="en-AD" sz="1200" dirty="0">
                <a:latin typeface="Helvetica" pitchFamily="2" charset="0"/>
              </a:rPr>
              <a:t>σp = Écart type du portefeuille (mesure de la volatilité/du risque : Standard deviation)</a:t>
            </a:r>
          </a:p>
          <a:p>
            <a:endParaRPr lang="en-AD" sz="1200" dirty="0">
              <a:latin typeface="Helvetica" pitchFamily="2" charset="0"/>
            </a:endParaRPr>
          </a:p>
          <a:p>
            <a:r>
              <a:rPr lang="en-AD" sz="1200" b="1" dirty="0">
                <a:latin typeface="Helvetica" pitchFamily="2" charset="0"/>
              </a:rPr>
              <a:t>Pour calculer le ratio de Sharpe :</a:t>
            </a:r>
          </a:p>
          <a:p>
            <a:r>
              <a:rPr lang="en-AD" sz="1200" dirty="0">
                <a:latin typeface="Helvetica" pitchFamily="2" charset="0"/>
              </a:rPr>
              <a:t>Calculez le rendement attendu du portefeuille (Rp)</a:t>
            </a:r>
          </a:p>
          <a:p>
            <a:r>
              <a:rPr lang="en-AD" sz="1200" dirty="0">
                <a:latin typeface="Helvetica" pitchFamily="2" charset="0"/>
              </a:rPr>
              <a:t>Déterminez le taux sans risque (Rf), souvent en utilisant des titres du Trésor</a:t>
            </a:r>
          </a:p>
          <a:p>
            <a:r>
              <a:rPr lang="en-AD" sz="1200" dirty="0">
                <a:latin typeface="Helvetica" pitchFamily="2" charset="0"/>
              </a:rPr>
              <a:t>Calculez l'écart type des rendements du portefeuille (σp)</a:t>
            </a:r>
          </a:p>
          <a:p>
            <a:r>
              <a:rPr lang="en-AD" sz="1200" dirty="0">
                <a:latin typeface="Helvetica" pitchFamily="2" charset="0"/>
              </a:rPr>
              <a:t>Soustrayez le taux sans risque du rendement du portefeuille</a:t>
            </a:r>
          </a:p>
          <a:p>
            <a:r>
              <a:rPr lang="en-AD" sz="1200" dirty="0">
                <a:latin typeface="Helvetica" pitchFamily="2" charset="0"/>
              </a:rPr>
              <a:t>Divisez le résultat par l'écart type</a:t>
            </a:r>
          </a:p>
          <a:p>
            <a:endParaRPr lang="en-AD" sz="1200" dirty="0">
              <a:latin typeface="Helvetica" pitchFamily="2" charset="0"/>
            </a:endParaRPr>
          </a:p>
          <a:p>
            <a:r>
              <a:rPr lang="en-AD" sz="1200" b="1" dirty="0">
                <a:solidFill>
                  <a:srgbClr val="00B0F0"/>
                </a:solidFill>
                <a:latin typeface="Helvetica" pitchFamily="2" charset="0"/>
                <a:sym typeface="Wingdings" pitchFamily="2" charset="2"/>
              </a:rPr>
              <a:t> </a:t>
            </a:r>
            <a:r>
              <a:rPr lang="en-AD" sz="1200" b="1" dirty="0">
                <a:solidFill>
                  <a:srgbClr val="00B0F0"/>
                </a:solidFill>
                <a:latin typeface="Helvetica" pitchFamily="2" charset="0"/>
              </a:rPr>
              <a:t>Un ratio de Sharpe plus élevé indique une meilleure performance ajustée au risque. En général, un ratio de Sharpe supérieur à 1 est considéré comme bon, supérieur à 2 est très bon et supérieur à 3 est excellent.</a:t>
            </a:r>
          </a:p>
        </p:txBody>
      </p:sp>
      <p:pic>
        <p:nvPicPr>
          <p:cNvPr id="19" name="Online Media 18" descr="What is the Sharpe Ratio &amp; How It Can Help Us Understand Risk Adjusted Stock Market Returns!">
            <a:hlinkClick r:id="" action="ppaction://media"/>
            <a:extLst>
              <a:ext uri="{FF2B5EF4-FFF2-40B4-BE49-F238E27FC236}">
                <a16:creationId xmlns:a16="http://schemas.microsoft.com/office/drawing/2014/main" id="{DD11A11E-99AA-09C9-2955-318A977736B4}"/>
              </a:ext>
            </a:extLst>
          </p:cNvPr>
          <p:cNvPicPr>
            <a:picLocks noRot="1" noChangeAspect="1"/>
          </p:cNvPicPr>
          <p:nvPr>
            <a:videoFile r:link="rId1"/>
          </p:nvPr>
        </p:nvPicPr>
        <p:blipFill>
          <a:blip r:embed="rId3"/>
          <a:stretch>
            <a:fillRect/>
          </a:stretch>
        </p:blipFill>
        <p:spPr>
          <a:xfrm>
            <a:off x="7315634" y="2970941"/>
            <a:ext cx="4474010" cy="2527816"/>
          </a:xfrm>
          <a:prstGeom prst="rect">
            <a:avLst/>
          </a:prstGeom>
        </p:spPr>
      </p:pic>
    </p:spTree>
    <p:extLst>
      <p:ext uri="{BB962C8B-B14F-4D97-AF65-F5344CB8AC3E}">
        <p14:creationId xmlns:p14="http://schemas.microsoft.com/office/powerpoint/2010/main" val="299836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
                </p:tgtEl>
              </p:cMediaNode>
            </p:video>
            <p:seq concurrent="1" nextAc="seek">
              <p:cTn id="8" restart="whenNotActive" fill="hold" evtFilter="cancelBubble" nodeType="interactiveSeq">
                <p:stCondLst>
                  <p:cond evt="onClick" delay="0">
                    <p:tgtEl>
                      <p:spTgt spid="1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
                                        </p:tgtEl>
                                      </p:cBhvr>
                                    </p:cmd>
                                  </p:childTnLst>
                                </p:cTn>
                              </p:par>
                            </p:childTnLst>
                          </p:cTn>
                        </p:par>
                      </p:childTnLst>
                    </p:cTn>
                  </p:par>
                </p:childTnLst>
              </p:cTn>
              <p:nextCondLst>
                <p:cond evt="onClick" delay="0">
                  <p:tgtEl>
                    <p:spTgt spid="19"/>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8BDD4-4E61-BE32-B645-ACAC131CB28C}"/>
              </a:ext>
            </a:extLst>
          </p:cNvPr>
          <p:cNvSpPr>
            <a:spLocks noGrp="1"/>
          </p:cNvSpPr>
          <p:nvPr>
            <p:ph type="title"/>
          </p:nvPr>
        </p:nvSpPr>
        <p:spPr>
          <a:xfrm>
            <a:off x="926757" y="294538"/>
            <a:ext cx="10340793" cy="1033669"/>
          </a:xfrm>
        </p:spPr>
        <p:txBody>
          <a:bodyPr>
            <a:noAutofit/>
          </a:bodyPr>
          <a:lstStyle/>
          <a:p>
            <a:r>
              <a:rPr lang="en-AD" sz="3200" b="1" dirty="0">
                <a:solidFill>
                  <a:srgbClr val="FFFFFF"/>
                </a:solidFill>
                <a:latin typeface="Helvetica" pitchFamily="2" charset="0"/>
              </a:rPr>
              <a:t>2B. Calcul de la volatilité sur le mois de Janvier 2025  </a:t>
            </a:r>
          </a:p>
        </p:txBody>
      </p:sp>
      <p:sp>
        <p:nvSpPr>
          <p:cNvPr id="3" name="Content Placeholder 2">
            <a:extLst>
              <a:ext uri="{FF2B5EF4-FFF2-40B4-BE49-F238E27FC236}">
                <a16:creationId xmlns:a16="http://schemas.microsoft.com/office/drawing/2014/main" id="{74E5B6A7-D3F6-4CEB-52A1-723995BAB1F2}"/>
              </a:ext>
            </a:extLst>
          </p:cNvPr>
          <p:cNvSpPr>
            <a:spLocks noGrp="1"/>
          </p:cNvSpPr>
          <p:nvPr>
            <p:ph idx="1"/>
          </p:nvPr>
        </p:nvSpPr>
        <p:spPr>
          <a:xfrm>
            <a:off x="429617" y="1891970"/>
            <a:ext cx="9724031" cy="4486528"/>
          </a:xfrm>
        </p:spPr>
        <p:txBody>
          <a:bodyPr anchor="ctr">
            <a:normAutofit fontScale="92500" lnSpcReduction="10000"/>
          </a:bodyPr>
          <a:lstStyle/>
          <a:p>
            <a:pPr marL="0" indent="0">
              <a:buNone/>
            </a:pPr>
            <a:r>
              <a:rPr lang="en-GB" sz="1200" b="1" dirty="0">
                <a:solidFill>
                  <a:srgbClr val="0070C0"/>
                </a:solidFill>
                <a:latin typeface="Helvetica" pitchFamily="2" charset="0"/>
              </a:rPr>
              <a:t>Pour </a:t>
            </a:r>
            <a:r>
              <a:rPr lang="en-GB" sz="1200" b="1" dirty="0" err="1">
                <a:solidFill>
                  <a:srgbClr val="0070C0"/>
                </a:solidFill>
                <a:latin typeface="Helvetica" pitchFamily="2" charset="0"/>
              </a:rPr>
              <a:t>calculer</a:t>
            </a:r>
            <a:r>
              <a:rPr lang="en-GB" sz="1200" b="1" dirty="0">
                <a:solidFill>
                  <a:srgbClr val="0070C0"/>
                </a:solidFill>
                <a:latin typeface="Helvetica" pitchFamily="2" charset="0"/>
              </a:rPr>
              <a:t> la </a:t>
            </a:r>
            <a:r>
              <a:rPr lang="en-GB" sz="1200" b="1" dirty="0" err="1">
                <a:solidFill>
                  <a:srgbClr val="0070C0"/>
                </a:solidFill>
                <a:latin typeface="Helvetica" pitchFamily="2" charset="0"/>
              </a:rPr>
              <a:t>volatilité</a:t>
            </a:r>
            <a:r>
              <a:rPr lang="en-GB" sz="1200" b="1" dirty="0">
                <a:solidFill>
                  <a:srgbClr val="0070C0"/>
                </a:solidFill>
                <a:latin typeface="Helvetica" pitchFamily="2" charset="0"/>
              </a:rPr>
              <a:t> du Bitcoin, de </a:t>
            </a:r>
            <a:r>
              <a:rPr lang="en-GB" sz="1200" b="1" dirty="0" err="1">
                <a:solidFill>
                  <a:srgbClr val="0070C0"/>
                </a:solidFill>
                <a:latin typeface="Helvetica" pitchFamily="2" charset="0"/>
              </a:rPr>
              <a:t>l'or</a:t>
            </a:r>
            <a:r>
              <a:rPr lang="en-GB" sz="1200" b="1" dirty="0">
                <a:solidFill>
                  <a:srgbClr val="0070C0"/>
                </a:solidFill>
                <a:latin typeface="Helvetica" pitchFamily="2" charset="0"/>
              </a:rPr>
              <a:t> et du S&amp;P 500 au </a:t>
            </a:r>
            <a:r>
              <a:rPr lang="en-GB" sz="1200" b="1" dirty="0" err="1">
                <a:solidFill>
                  <a:srgbClr val="0070C0"/>
                </a:solidFill>
                <a:latin typeface="Helvetica" pitchFamily="2" charset="0"/>
              </a:rPr>
              <a:t>cours</a:t>
            </a:r>
            <a:r>
              <a:rPr lang="en-GB" sz="1200" b="1" dirty="0">
                <a:solidFill>
                  <a:srgbClr val="0070C0"/>
                </a:solidFill>
                <a:latin typeface="Helvetica" pitchFamily="2" charset="0"/>
              </a:rPr>
              <a:t> des 5 </a:t>
            </a:r>
            <a:r>
              <a:rPr lang="en-GB" sz="1200" b="1" dirty="0" err="1">
                <a:solidFill>
                  <a:srgbClr val="0070C0"/>
                </a:solidFill>
                <a:latin typeface="Helvetica" pitchFamily="2" charset="0"/>
              </a:rPr>
              <a:t>dernières</a:t>
            </a:r>
            <a:r>
              <a:rPr lang="en-GB" sz="1200" b="1" dirty="0">
                <a:solidFill>
                  <a:srgbClr val="0070C0"/>
                </a:solidFill>
                <a:latin typeface="Helvetica" pitchFamily="2" charset="0"/>
              </a:rPr>
              <a:t> </a:t>
            </a:r>
            <a:r>
              <a:rPr lang="en-GB" sz="1200" b="1" dirty="0" err="1">
                <a:solidFill>
                  <a:srgbClr val="0070C0"/>
                </a:solidFill>
                <a:latin typeface="Helvetica" pitchFamily="2" charset="0"/>
              </a:rPr>
              <a:t>années</a:t>
            </a:r>
            <a:r>
              <a:rPr lang="en-GB" sz="1200" b="1" dirty="0">
                <a:solidFill>
                  <a:srgbClr val="0070C0"/>
                </a:solidFill>
                <a:latin typeface="Helvetica" pitchFamily="2" charset="0"/>
              </a:rPr>
              <a:t> (2020-2025), nous </a:t>
            </a:r>
            <a:r>
              <a:rPr lang="en-GB" sz="1200" b="1" dirty="0" err="1">
                <a:solidFill>
                  <a:srgbClr val="0070C0"/>
                </a:solidFill>
                <a:latin typeface="Helvetica" pitchFamily="2" charset="0"/>
              </a:rPr>
              <a:t>utiliserions</a:t>
            </a:r>
            <a:r>
              <a:rPr lang="en-GB" sz="1200" b="1" dirty="0">
                <a:solidFill>
                  <a:srgbClr val="0070C0"/>
                </a:solidFill>
                <a:latin typeface="Helvetica" pitchFamily="2" charset="0"/>
              </a:rPr>
              <a:t> </a:t>
            </a:r>
            <a:r>
              <a:rPr lang="en-GB" sz="1200" b="1" dirty="0" err="1">
                <a:solidFill>
                  <a:srgbClr val="0070C0"/>
                </a:solidFill>
                <a:latin typeface="Helvetica" pitchFamily="2" charset="0"/>
              </a:rPr>
              <a:t>l'approche</a:t>
            </a:r>
            <a:r>
              <a:rPr lang="en-GB" sz="1200" b="1" dirty="0">
                <a:solidFill>
                  <a:srgbClr val="0070C0"/>
                </a:solidFill>
                <a:latin typeface="Helvetica" pitchFamily="2" charset="0"/>
              </a:rPr>
              <a:t> </a:t>
            </a:r>
            <a:r>
              <a:rPr lang="en-GB" sz="1200" b="1" dirty="0" err="1">
                <a:solidFill>
                  <a:srgbClr val="0070C0"/>
                </a:solidFill>
                <a:latin typeface="Helvetica" pitchFamily="2" charset="0"/>
              </a:rPr>
              <a:t>suivante</a:t>
            </a:r>
            <a:r>
              <a:rPr lang="en-GB" sz="1200" b="1" dirty="0">
                <a:solidFill>
                  <a:srgbClr val="0070C0"/>
                </a:solidFill>
                <a:latin typeface="Helvetica" pitchFamily="2" charset="0"/>
              </a:rPr>
              <a:t> :</a:t>
            </a:r>
          </a:p>
          <a:p>
            <a:r>
              <a:rPr lang="en-GB" sz="1200" dirty="0" err="1">
                <a:latin typeface="Helvetica" pitchFamily="2" charset="0"/>
              </a:rPr>
              <a:t>Recueillir</a:t>
            </a:r>
            <a:r>
              <a:rPr lang="en-GB" sz="1200" dirty="0">
                <a:latin typeface="Helvetica" pitchFamily="2" charset="0"/>
              </a:rPr>
              <a:t> les données de prix </a:t>
            </a:r>
            <a:r>
              <a:rPr lang="en-GB" sz="1200" dirty="0" err="1">
                <a:latin typeface="Helvetica" pitchFamily="2" charset="0"/>
              </a:rPr>
              <a:t>quotidiennes</a:t>
            </a:r>
            <a:r>
              <a:rPr lang="en-GB" sz="1200" dirty="0">
                <a:latin typeface="Helvetica" pitchFamily="2" charset="0"/>
              </a:rPr>
              <a:t> pour </a:t>
            </a:r>
            <a:r>
              <a:rPr lang="en-GB" sz="1200" dirty="0" err="1">
                <a:latin typeface="Helvetica" pitchFamily="2" charset="0"/>
              </a:rPr>
              <a:t>chaque</a:t>
            </a:r>
            <a:r>
              <a:rPr lang="en-GB" sz="1200" dirty="0">
                <a:latin typeface="Helvetica" pitchFamily="2" charset="0"/>
              </a:rPr>
              <a:t> </a:t>
            </a:r>
            <a:r>
              <a:rPr lang="en-GB" sz="1200" dirty="0" err="1">
                <a:latin typeface="Helvetica" pitchFamily="2" charset="0"/>
              </a:rPr>
              <a:t>actif</a:t>
            </a:r>
            <a:r>
              <a:rPr lang="en-GB" sz="1200" dirty="0">
                <a:latin typeface="Helvetica" pitchFamily="2" charset="0"/>
              </a:rPr>
              <a:t> de 2020 à 2025.</a:t>
            </a:r>
          </a:p>
          <a:p>
            <a:r>
              <a:rPr lang="en-GB" sz="1200" dirty="0" err="1">
                <a:latin typeface="Helvetica" pitchFamily="2" charset="0"/>
              </a:rPr>
              <a:t>Calculer</a:t>
            </a:r>
            <a:r>
              <a:rPr lang="en-GB" sz="1200" dirty="0">
                <a:latin typeface="Helvetica" pitchFamily="2" charset="0"/>
              </a:rPr>
              <a:t> les </a:t>
            </a:r>
            <a:r>
              <a:rPr lang="en-GB" sz="1200" dirty="0" err="1">
                <a:latin typeface="Helvetica" pitchFamily="2" charset="0"/>
              </a:rPr>
              <a:t>rendements</a:t>
            </a:r>
            <a:r>
              <a:rPr lang="en-GB" sz="1200" dirty="0">
                <a:latin typeface="Helvetica" pitchFamily="2" charset="0"/>
              </a:rPr>
              <a:t> </a:t>
            </a:r>
            <a:r>
              <a:rPr lang="en-GB" sz="1200" dirty="0" err="1">
                <a:latin typeface="Helvetica" pitchFamily="2" charset="0"/>
              </a:rPr>
              <a:t>quotidiens</a:t>
            </a:r>
            <a:r>
              <a:rPr lang="en-GB" sz="1200" dirty="0">
                <a:latin typeface="Helvetica" pitchFamily="2" charset="0"/>
              </a:rPr>
              <a:t> de </a:t>
            </a:r>
            <a:r>
              <a:rPr lang="en-GB" sz="1200" dirty="0" err="1">
                <a:latin typeface="Helvetica" pitchFamily="2" charset="0"/>
              </a:rPr>
              <a:t>chaque</a:t>
            </a:r>
            <a:r>
              <a:rPr lang="en-GB" sz="1200" dirty="0">
                <a:latin typeface="Helvetica" pitchFamily="2" charset="0"/>
              </a:rPr>
              <a:t> </a:t>
            </a:r>
            <a:r>
              <a:rPr lang="en-GB" sz="1200" dirty="0" err="1">
                <a:latin typeface="Helvetica" pitchFamily="2" charset="0"/>
              </a:rPr>
              <a:t>actif</a:t>
            </a:r>
            <a:r>
              <a:rPr lang="en-GB" sz="1200" dirty="0">
                <a:latin typeface="Helvetica" pitchFamily="2" charset="0"/>
              </a:rPr>
              <a:t> à </a:t>
            </a:r>
            <a:r>
              <a:rPr lang="en-GB" sz="1200" dirty="0" err="1">
                <a:latin typeface="Helvetica" pitchFamily="2" charset="0"/>
              </a:rPr>
              <a:t>l'aide</a:t>
            </a:r>
            <a:r>
              <a:rPr lang="en-GB" sz="1200" dirty="0">
                <a:latin typeface="Helvetica" pitchFamily="2" charset="0"/>
              </a:rPr>
              <a:t> de la </a:t>
            </a:r>
            <a:r>
              <a:rPr lang="en-GB" sz="1200" dirty="0" err="1">
                <a:latin typeface="Helvetica" pitchFamily="2" charset="0"/>
              </a:rPr>
              <a:t>formule</a:t>
            </a:r>
            <a:r>
              <a:rPr lang="en-GB" sz="1200" dirty="0">
                <a:latin typeface="Helvetica" pitchFamily="2" charset="0"/>
              </a:rPr>
              <a:t> :</a:t>
            </a:r>
          </a:p>
          <a:p>
            <a:r>
              <a:rPr lang="en-GB" sz="1200" dirty="0" err="1">
                <a:latin typeface="Helvetica" pitchFamily="2" charset="0"/>
              </a:rPr>
              <a:t>Rendement</a:t>
            </a:r>
            <a:r>
              <a:rPr lang="en-GB" sz="1200" dirty="0">
                <a:latin typeface="Helvetica" pitchFamily="2" charset="0"/>
              </a:rPr>
              <a:t> </a:t>
            </a:r>
            <a:r>
              <a:rPr lang="en-GB" sz="1200" dirty="0" err="1">
                <a:latin typeface="Helvetica" pitchFamily="2" charset="0"/>
              </a:rPr>
              <a:t>quotidien</a:t>
            </a:r>
            <a:r>
              <a:rPr lang="en-GB" sz="1200" dirty="0">
                <a:latin typeface="Helvetica" pitchFamily="2" charset="0"/>
              </a:rPr>
              <a:t> = (Cours de </a:t>
            </a:r>
            <a:r>
              <a:rPr lang="en-GB" sz="1200" dirty="0" err="1">
                <a:latin typeface="Helvetica" pitchFamily="2" charset="0"/>
              </a:rPr>
              <a:t>clôture</a:t>
            </a:r>
            <a:r>
              <a:rPr lang="en-GB" sz="1200" dirty="0">
                <a:latin typeface="Helvetica" pitchFamily="2" charset="0"/>
              </a:rPr>
              <a:t> - Cours de </a:t>
            </a:r>
            <a:r>
              <a:rPr lang="en-GB" sz="1200" dirty="0" err="1">
                <a:latin typeface="Helvetica" pitchFamily="2" charset="0"/>
              </a:rPr>
              <a:t>clôture</a:t>
            </a:r>
            <a:r>
              <a:rPr lang="en-GB" sz="1200" dirty="0">
                <a:latin typeface="Helvetica" pitchFamily="2" charset="0"/>
              </a:rPr>
              <a:t> du jour </a:t>
            </a:r>
            <a:r>
              <a:rPr lang="en-GB" sz="1200" dirty="0" err="1">
                <a:latin typeface="Helvetica" pitchFamily="2" charset="0"/>
              </a:rPr>
              <a:t>précédent</a:t>
            </a:r>
            <a:r>
              <a:rPr lang="en-GB" sz="1200" dirty="0">
                <a:latin typeface="Helvetica" pitchFamily="2" charset="0"/>
              </a:rPr>
              <a:t>) / Cours de </a:t>
            </a:r>
            <a:r>
              <a:rPr lang="en-GB" sz="1200" dirty="0" err="1">
                <a:latin typeface="Helvetica" pitchFamily="2" charset="0"/>
              </a:rPr>
              <a:t>clôture</a:t>
            </a:r>
            <a:r>
              <a:rPr lang="en-GB" sz="1200" dirty="0">
                <a:latin typeface="Helvetica" pitchFamily="2" charset="0"/>
              </a:rPr>
              <a:t> du jour </a:t>
            </a:r>
            <a:r>
              <a:rPr lang="en-GB" sz="1200" dirty="0" err="1">
                <a:latin typeface="Helvetica" pitchFamily="2" charset="0"/>
              </a:rPr>
              <a:t>précédent</a:t>
            </a:r>
            <a:endParaRPr lang="en-GB" sz="1200" dirty="0">
              <a:latin typeface="Helvetica" pitchFamily="2" charset="0"/>
            </a:endParaRPr>
          </a:p>
          <a:p>
            <a:r>
              <a:rPr lang="en-GB" sz="1200" dirty="0" err="1">
                <a:latin typeface="Helvetica" pitchFamily="2" charset="0"/>
              </a:rPr>
              <a:t>Calculer</a:t>
            </a:r>
            <a:r>
              <a:rPr lang="en-GB" sz="1200" dirty="0">
                <a:latin typeface="Helvetica" pitchFamily="2" charset="0"/>
              </a:rPr>
              <a:t> </a:t>
            </a:r>
            <a:r>
              <a:rPr lang="en-GB" sz="1200" dirty="0" err="1">
                <a:latin typeface="Helvetica" pitchFamily="2" charset="0"/>
              </a:rPr>
              <a:t>l'écart</a:t>
            </a:r>
            <a:r>
              <a:rPr lang="en-GB" sz="1200" dirty="0">
                <a:latin typeface="Helvetica" pitchFamily="2" charset="0"/>
              </a:rPr>
              <a:t> type des </a:t>
            </a:r>
            <a:r>
              <a:rPr lang="en-GB" sz="1200" dirty="0" err="1">
                <a:latin typeface="Helvetica" pitchFamily="2" charset="0"/>
              </a:rPr>
              <a:t>rendements</a:t>
            </a:r>
            <a:r>
              <a:rPr lang="en-GB" sz="1200" dirty="0">
                <a:latin typeface="Helvetica" pitchFamily="2" charset="0"/>
              </a:rPr>
              <a:t> </a:t>
            </a:r>
            <a:r>
              <a:rPr lang="en-GB" sz="1200" dirty="0" err="1">
                <a:latin typeface="Helvetica" pitchFamily="2" charset="0"/>
              </a:rPr>
              <a:t>quotidiens</a:t>
            </a:r>
            <a:r>
              <a:rPr lang="en-GB" sz="1200" dirty="0">
                <a:latin typeface="Helvetica" pitchFamily="2" charset="0"/>
              </a:rPr>
              <a:t> pour </a:t>
            </a:r>
            <a:r>
              <a:rPr lang="en-GB" sz="1200" dirty="0" err="1">
                <a:latin typeface="Helvetica" pitchFamily="2" charset="0"/>
              </a:rPr>
              <a:t>chaque</a:t>
            </a:r>
            <a:r>
              <a:rPr lang="en-GB" sz="1200" dirty="0">
                <a:latin typeface="Helvetica" pitchFamily="2" charset="0"/>
              </a:rPr>
              <a:t> </a:t>
            </a:r>
            <a:r>
              <a:rPr lang="en-GB" sz="1200" dirty="0" err="1">
                <a:latin typeface="Helvetica" pitchFamily="2" charset="0"/>
              </a:rPr>
              <a:t>actif</a:t>
            </a:r>
            <a:r>
              <a:rPr lang="en-GB" sz="1200" dirty="0">
                <a:latin typeface="Helvetica" pitchFamily="2" charset="0"/>
              </a:rPr>
              <a:t> :</a:t>
            </a:r>
          </a:p>
          <a:p>
            <a:r>
              <a:rPr lang="el-GR" sz="1700" b="1" dirty="0">
                <a:solidFill>
                  <a:srgbClr val="0070C0"/>
                </a:solidFill>
                <a:latin typeface="Helvetica" pitchFamily="2" charset="0"/>
              </a:rPr>
              <a:t>σ = √(Σ(</a:t>
            </a:r>
            <a:r>
              <a:rPr lang="en-GB" sz="1700" b="1" dirty="0">
                <a:solidFill>
                  <a:srgbClr val="0070C0"/>
                </a:solidFill>
                <a:latin typeface="Helvetica" pitchFamily="2" charset="0"/>
              </a:rPr>
              <a:t>x - </a:t>
            </a:r>
            <a:r>
              <a:rPr lang="el-GR" sz="1700" b="1" dirty="0">
                <a:solidFill>
                  <a:srgbClr val="0070C0"/>
                </a:solidFill>
                <a:latin typeface="Helvetica" pitchFamily="2" charset="0"/>
              </a:rPr>
              <a:t>μ)² / (</a:t>
            </a:r>
            <a:r>
              <a:rPr lang="en-GB" sz="1700" b="1" dirty="0">
                <a:solidFill>
                  <a:srgbClr val="0070C0"/>
                </a:solidFill>
                <a:latin typeface="Helvetica" pitchFamily="2" charset="0"/>
              </a:rPr>
              <a:t>n - 1))</a:t>
            </a:r>
          </a:p>
          <a:p>
            <a:pPr marL="0" indent="0">
              <a:buNone/>
            </a:pPr>
            <a:endParaRPr lang="en-GB" sz="1200" dirty="0">
              <a:latin typeface="Helvetica" pitchFamily="2" charset="0"/>
            </a:endParaRPr>
          </a:p>
          <a:p>
            <a:pPr marL="0" indent="0">
              <a:buNone/>
            </a:pPr>
            <a:r>
              <a:rPr lang="en-GB" sz="1200" b="1" dirty="0" err="1">
                <a:solidFill>
                  <a:srgbClr val="0070C0"/>
                </a:solidFill>
                <a:latin typeface="Helvetica" pitchFamily="2" charset="0"/>
              </a:rPr>
              <a:t>Où</a:t>
            </a:r>
            <a:r>
              <a:rPr lang="en-GB" sz="1200" b="1" dirty="0">
                <a:solidFill>
                  <a:srgbClr val="0070C0"/>
                </a:solidFill>
                <a:latin typeface="Helvetica" pitchFamily="2" charset="0"/>
              </a:rPr>
              <a:t> :</a:t>
            </a:r>
          </a:p>
          <a:p>
            <a:r>
              <a:rPr lang="el-GR" sz="1200" dirty="0">
                <a:latin typeface="Helvetica" pitchFamily="2" charset="0"/>
              </a:rPr>
              <a:t>σ = </a:t>
            </a:r>
            <a:r>
              <a:rPr lang="en-GB" sz="1200" dirty="0" err="1">
                <a:latin typeface="Helvetica" pitchFamily="2" charset="0"/>
              </a:rPr>
              <a:t>écart</a:t>
            </a:r>
            <a:r>
              <a:rPr lang="en-GB" sz="1200" dirty="0">
                <a:latin typeface="Helvetica" pitchFamily="2" charset="0"/>
              </a:rPr>
              <a:t> type (Standard deviation) </a:t>
            </a:r>
          </a:p>
          <a:p>
            <a:r>
              <a:rPr lang="en-GB" sz="1200" dirty="0">
                <a:latin typeface="Helvetica" pitchFamily="2" charset="0"/>
              </a:rPr>
              <a:t>x = </a:t>
            </a:r>
            <a:r>
              <a:rPr lang="en-GB" sz="1200" dirty="0" err="1">
                <a:latin typeface="Helvetica" pitchFamily="2" charset="0"/>
              </a:rPr>
              <a:t>chaque</a:t>
            </a:r>
            <a:r>
              <a:rPr lang="en-GB" sz="1200" dirty="0">
                <a:latin typeface="Helvetica" pitchFamily="2" charset="0"/>
              </a:rPr>
              <a:t> </a:t>
            </a:r>
            <a:r>
              <a:rPr lang="en-GB" sz="1200" dirty="0" err="1">
                <a:latin typeface="Helvetica" pitchFamily="2" charset="0"/>
              </a:rPr>
              <a:t>rendement</a:t>
            </a:r>
            <a:r>
              <a:rPr lang="en-GB" sz="1200" dirty="0">
                <a:latin typeface="Helvetica" pitchFamily="2" charset="0"/>
              </a:rPr>
              <a:t> </a:t>
            </a:r>
            <a:r>
              <a:rPr lang="en-GB" sz="1200" dirty="0" err="1">
                <a:latin typeface="Helvetica" pitchFamily="2" charset="0"/>
              </a:rPr>
              <a:t>quotidien</a:t>
            </a:r>
            <a:endParaRPr lang="en-GB" sz="1200" dirty="0">
              <a:latin typeface="Helvetica" pitchFamily="2" charset="0"/>
            </a:endParaRPr>
          </a:p>
          <a:p>
            <a:r>
              <a:rPr lang="el-GR" sz="1200" dirty="0">
                <a:latin typeface="Helvetica" pitchFamily="2" charset="0"/>
              </a:rPr>
              <a:t>μ = </a:t>
            </a:r>
            <a:r>
              <a:rPr lang="en-GB" sz="1200" dirty="0" err="1">
                <a:latin typeface="Helvetica" pitchFamily="2" charset="0"/>
              </a:rPr>
              <a:t>moyenne</a:t>
            </a:r>
            <a:r>
              <a:rPr lang="en-GB" sz="1200" dirty="0">
                <a:latin typeface="Helvetica" pitchFamily="2" charset="0"/>
              </a:rPr>
              <a:t> des </a:t>
            </a:r>
            <a:r>
              <a:rPr lang="en-GB" sz="1200" dirty="0" err="1">
                <a:latin typeface="Helvetica" pitchFamily="2" charset="0"/>
              </a:rPr>
              <a:t>rendements</a:t>
            </a:r>
            <a:r>
              <a:rPr lang="en-GB" sz="1200" dirty="0">
                <a:latin typeface="Helvetica" pitchFamily="2" charset="0"/>
              </a:rPr>
              <a:t> </a:t>
            </a:r>
            <a:r>
              <a:rPr lang="en-GB" sz="1200" dirty="0" err="1">
                <a:latin typeface="Helvetica" pitchFamily="2" charset="0"/>
              </a:rPr>
              <a:t>quotidiens</a:t>
            </a:r>
            <a:endParaRPr lang="en-GB" sz="1200" dirty="0">
              <a:latin typeface="Helvetica" pitchFamily="2" charset="0"/>
            </a:endParaRPr>
          </a:p>
          <a:p>
            <a:r>
              <a:rPr lang="en-GB" sz="1200" dirty="0">
                <a:latin typeface="Helvetica" pitchFamily="2" charset="0"/>
              </a:rPr>
              <a:t>n = </a:t>
            </a:r>
            <a:r>
              <a:rPr lang="en-GB" sz="1200" dirty="0" err="1">
                <a:latin typeface="Helvetica" pitchFamily="2" charset="0"/>
              </a:rPr>
              <a:t>nombre</a:t>
            </a:r>
            <a:r>
              <a:rPr lang="en-GB" sz="1200" dirty="0">
                <a:latin typeface="Helvetica" pitchFamily="2" charset="0"/>
              </a:rPr>
              <a:t> </a:t>
            </a:r>
            <a:r>
              <a:rPr lang="en-GB" sz="1200" dirty="0" err="1">
                <a:latin typeface="Helvetica" pitchFamily="2" charset="0"/>
              </a:rPr>
              <a:t>d'observations</a:t>
            </a:r>
            <a:endParaRPr lang="en-GB" sz="1200" dirty="0">
              <a:latin typeface="Helvetica" pitchFamily="2" charset="0"/>
            </a:endParaRPr>
          </a:p>
          <a:p>
            <a:pPr marL="0" indent="0">
              <a:buNone/>
            </a:pPr>
            <a:endParaRPr lang="en-GB" sz="1200" dirty="0">
              <a:latin typeface="Helvetica" pitchFamily="2" charset="0"/>
            </a:endParaRPr>
          </a:p>
          <a:p>
            <a:pPr marL="0" indent="0">
              <a:buNone/>
            </a:pPr>
            <a:r>
              <a:rPr lang="en-GB" sz="1500" b="1" dirty="0" err="1">
                <a:solidFill>
                  <a:srgbClr val="0070C0"/>
                </a:solidFill>
                <a:latin typeface="Helvetica" pitchFamily="2" charset="0"/>
              </a:rPr>
              <a:t>Annualiser</a:t>
            </a:r>
            <a:r>
              <a:rPr lang="en-GB" sz="1500" b="1" dirty="0">
                <a:solidFill>
                  <a:srgbClr val="0070C0"/>
                </a:solidFill>
                <a:latin typeface="Helvetica" pitchFamily="2" charset="0"/>
              </a:rPr>
              <a:t> la </a:t>
            </a:r>
            <a:r>
              <a:rPr lang="en-GB" sz="1500" b="1" dirty="0" err="1">
                <a:solidFill>
                  <a:srgbClr val="0070C0"/>
                </a:solidFill>
                <a:latin typeface="Helvetica" pitchFamily="2" charset="0"/>
              </a:rPr>
              <a:t>volatilité</a:t>
            </a:r>
            <a:r>
              <a:rPr lang="en-GB" sz="1500" b="1" dirty="0">
                <a:solidFill>
                  <a:srgbClr val="0070C0"/>
                </a:solidFill>
                <a:latin typeface="Helvetica" pitchFamily="2" charset="0"/>
              </a:rPr>
              <a:t> :</a:t>
            </a:r>
          </a:p>
          <a:p>
            <a:r>
              <a:rPr lang="en-GB" sz="1200" dirty="0" err="1">
                <a:latin typeface="Helvetica" pitchFamily="2" charset="0"/>
              </a:rPr>
              <a:t>Volatilité</a:t>
            </a:r>
            <a:r>
              <a:rPr lang="en-GB" sz="1200" dirty="0">
                <a:latin typeface="Helvetica" pitchFamily="2" charset="0"/>
              </a:rPr>
              <a:t> </a:t>
            </a:r>
            <a:r>
              <a:rPr lang="en-GB" sz="1200" dirty="0" err="1">
                <a:latin typeface="Helvetica" pitchFamily="2" charset="0"/>
              </a:rPr>
              <a:t>annualisée</a:t>
            </a:r>
            <a:r>
              <a:rPr lang="en-GB" sz="1200" dirty="0">
                <a:latin typeface="Helvetica" pitchFamily="2" charset="0"/>
              </a:rPr>
              <a:t> = </a:t>
            </a:r>
            <a:r>
              <a:rPr lang="en-GB" sz="1200" dirty="0" err="1">
                <a:latin typeface="Helvetica" pitchFamily="2" charset="0"/>
              </a:rPr>
              <a:t>Volatilité</a:t>
            </a:r>
            <a:r>
              <a:rPr lang="en-GB" sz="1200" dirty="0">
                <a:latin typeface="Helvetica" pitchFamily="2" charset="0"/>
              </a:rPr>
              <a:t> </a:t>
            </a:r>
            <a:r>
              <a:rPr lang="en-GB" sz="1200" dirty="0" err="1">
                <a:latin typeface="Helvetica" pitchFamily="2" charset="0"/>
              </a:rPr>
              <a:t>quotidienne</a:t>
            </a:r>
            <a:r>
              <a:rPr lang="en-GB" sz="1200" dirty="0">
                <a:latin typeface="Helvetica" pitchFamily="2" charset="0"/>
              </a:rPr>
              <a:t> * √252</a:t>
            </a:r>
          </a:p>
          <a:p>
            <a:r>
              <a:rPr lang="en-GB" sz="1200" dirty="0">
                <a:latin typeface="Helvetica" pitchFamily="2" charset="0"/>
              </a:rPr>
              <a:t>(En </a:t>
            </a:r>
            <a:r>
              <a:rPr lang="en-GB" sz="1200" dirty="0" err="1">
                <a:latin typeface="Helvetica" pitchFamily="2" charset="0"/>
              </a:rPr>
              <a:t>supposant</a:t>
            </a:r>
            <a:r>
              <a:rPr lang="en-GB" sz="1200" dirty="0">
                <a:latin typeface="Helvetica" pitchFamily="2" charset="0"/>
              </a:rPr>
              <a:t> 252 </a:t>
            </a:r>
            <a:r>
              <a:rPr lang="en-GB" sz="1200" dirty="0" err="1">
                <a:latin typeface="Helvetica" pitchFamily="2" charset="0"/>
              </a:rPr>
              <a:t>jours</a:t>
            </a:r>
            <a:r>
              <a:rPr lang="en-GB" sz="1200" dirty="0">
                <a:latin typeface="Helvetica" pitchFamily="2" charset="0"/>
              </a:rPr>
              <a:t> de </a:t>
            </a:r>
            <a:r>
              <a:rPr lang="en-GB" sz="1200" dirty="0" err="1">
                <a:latin typeface="Helvetica" pitchFamily="2" charset="0"/>
              </a:rPr>
              <a:t>négociation</a:t>
            </a:r>
            <a:r>
              <a:rPr lang="en-GB" sz="1200" dirty="0">
                <a:latin typeface="Helvetica" pitchFamily="2" charset="0"/>
              </a:rPr>
              <a:t> par </a:t>
            </a:r>
            <a:r>
              <a:rPr lang="en-GB" sz="1050" dirty="0">
                <a:latin typeface="Helvetica" pitchFamily="2" charset="0"/>
              </a:rPr>
              <a:t>an)</a:t>
            </a:r>
            <a:endParaRPr lang="en-AD" sz="1000" dirty="0">
              <a:latin typeface="Helvetica" pitchFamily="2" charset="0"/>
            </a:endParaRPr>
          </a:p>
        </p:txBody>
      </p:sp>
      <p:sp>
        <p:nvSpPr>
          <p:cNvPr id="6" name="TextBox 5">
            <a:extLst>
              <a:ext uri="{FF2B5EF4-FFF2-40B4-BE49-F238E27FC236}">
                <a16:creationId xmlns:a16="http://schemas.microsoft.com/office/drawing/2014/main" id="{EF660674-1D1C-DBC5-0053-CBAC0FCABB85}"/>
              </a:ext>
            </a:extLst>
          </p:cNvPr>
          <p:cNvSpPr txBox="1"/>
          <p:nvPr/>
        </p:nvSpPr>
        <p:spPr>
          <a:xfrm>
            <a:off x="4760858" y="3602104"/>
            <a:ext cx="7090785" cy="1762021"/>
          </a:xfrm>
          <a:prstGeom prst="rect">
            <a:avLst/>
          </a:prstGeom>
          <a:noFill/>
          <a:ln w="38100">
            <a:solidFill>
              <a:schemeClr val="accent1"/>
            </a:solidFill>
          </a:ln>
        </p:spPr>
        <p:txBody>
          <a:bodyPr wrap="square" rtlCol="0">
            <a:spAutoFit/>
          </a:bodyPr>
          <a:lstStyle/>
          <a:p>
            <a:r>
              <a:rPr lang="en-GB" sz="1100" b="1" dirty="0">
                <a:solidFill>
                  <a:srgbClr val="0070C0"/>
                </a:solidFill>
                <a:latin typeface="Helvetica" pitchFamily="2" charset="0"/>
              </a:rPr>
              <a:t>Pour </a:t>
            </a:r>
            <a:r>
              <a:rPr lang="en-GB" sz="1100" b="1" dirty="0" err="1">
                <a:solidFill>
                  <a:srgbClr val="0070C0"/>
                </a:solidFill>
                <a:latin typeface="Helvetica" pitchFamily="2" charset="0"/>
              </a:rPr>
              <a:t>calculer</a:t>
            </a:r>
            <a:r>
              <a:rPr lang="en-GB" sz="1100" b="1" dirty="0">
                <a:solidFill>
                  <a:srgbClr val="0070C0"/>
                </a:solidFill>
                <a:latin typeface="Helvetica" pitchFamily="2" charset="0"/>
              </a:rPr>
              <a:t> la </a:t>
            </a:r>
            <a:r>
              <a:rPr lang="en-GB" sz="1100" b="1" dirty="0" err="1">
                <a:solidFill>
                  <a:srgbClr val="0070C0"/>
                </a:solidFill>
                <a:latin typeface="Helvetica" pitchFamily="2" charset="0"/>
              </a:rPr>
              <a:t>moyenne</a:t>
            </a:r>
            <a:r>
              <a:rPr lang="en-GB" sz="1100" b="1" dirty="0">
                <a:solidFill>
                  <a:srgbClr val="0070C0"/>
                </a:solidFill>
                <a:latin typeface="Helvetica" pitchFamily="2" charset="0"/>
              </a:rPr>
              <a:t> des </a:t>
            </a:r>
            <a:r>
              <a:rPr lang="en-GB" sz="1100" b="1" dirty="0" err="1">
                <a:solidFill>
                  <a:srgbClr val="0070C0"/>
                </a:solidFill>
                <a:latin typeface="Helvetica" pitchFamily="2" charset="0"/>
              </a:rPr>
              <a:t>rendements</a:t>
            </a:r>
            <a:r>
              <a:rPr lang="en-GB" sz="1100" b="1" dirty="0">
                <a:solidFill>
                  <a:srgbClr val="0070C0"/>
                </a:solidFill>
                <a:latin typeface="Helvetica" pitchFamily="2" charset="0"/>
              </a:rPr>
              <a:t> </a:t>
            </a:r>
            <a:r>
              <a:rPr lang="en-GB" sz="1100" b="1" dirty="0" err="1">
                <a:solidFill>
                  <a:srgbClr val="0070C0"/>
                </a:solidFill>
                <a:latin typeface="Helvetica" pitchFamily="2" charset="0"/>
              </a:rPr>
              <a:t>quotidiens</a:t>
            </a:r>
            <a:r>
              <a:rPr lang="en-GB" sz="1100" b="1" dirty="0">
                <a:solidFill>
                  <a:srgbClr val="0070C0"/>
                </a:solidFill>
                <a:latin typeface="Helvetica" pitchFamily="2" charset="0"/>
              </a:rPr>
              <a:t> (</a:t>
            </a:r>
            <a:r>
              <a:rPr lang="el-GR" sz="1100" b="1" dirty="0">
                <a:solidFill>
                  <a:srgbClr val="0070C0"/>
                </a:solidFill>
                <a:latin typeface="Helvetica" pitchFamily="2" charset="0"/>
              </a:rPr>
              <a:t>μ), </a:t>
            </a:r>
            <a:r>
              <a:rPr lang="en-GB" sz="1100" b="1" dirty="0">
                <a:solidFill>
                  <a:srgbClr val="0070C0"/>
                </a:solidFill>
                <a:latin typeface="Helvetica" pitchFamily="2" charset="0"/>
              </a:rPr>
              <a:t>nous </a:t>
            </a:r>
            <a:r>
              <a:rPr lang="en-GB" sz="1100" b="1" dirty="0" err="1">
                <a:solidFill>
                  <a:srgbClr val="0070C0"/>
                </a:solidFill>
                <a:latin typeface="Helvetica" pitchFamily="2" charset="0"/>
              </a:rPr>
              <a:t>utilisons</a:t>
            </a:r>
            <a:r>
              <a:rPr lang="en-GB" sz="1100" b="1" dirty="0">
                <a:solidFill>
                  <a:srgbClr val="0070C0"/>
                </a:solidFill>
                <a:latin typeface="Helvetica" pitchFamily="2" charset="0"/>
              </a:rPr>
              <a:t> les étapes </a:t>
            </a:r>
            <a:r>
              <a:rPr lang="en-GB" sz="1100" b="1" dirty="0" err="1">
                <a:solidFill>
                  <a:srgbClr val="0070C0"/>
                </a:solidFill>
                <a:latin typeface="Helvetica" pitchFamily="2" charset="0"/>
              </a:rPr>
              <a:t>suivantes</a:t>
            </a:r>
            <a:r>
              <a:rPr lang="en-GB" sz="1100" b="1" dirty="0">
                <a:solidFill>
                  <a:srgbClr val="0070C0"/>
                </a:solidFill>
                <a:latin typeface="Helvetica" pitchFamily="2" charset="0"/>
              </a:rPr>
              <a:t> :</a:t>
            </a:r>
          </a:p>
          <a:p>
            <a:endParaRPr lang="en-GB" sz="1100" dirty="0">
              <a:latin typeface="Helvetica" pitchFamily="2" charset="0"/>
            </a:endParaRPr>
          </a:p>
          <a:p>
            <a:r>
              <a:rPr lang="en-GB" sz="1100" b="1" dirty="0" err="1">
                <a:latin typeface="Helvetica" pitchFamily="2" charset="0"/>
              </a:rPr>
              <a:t>Calculer</a:t>
            </a:r>
            <a:r>
              <a:rPr lang="en-GB" sz="1100" b="1" dirty="0">
                <a:latin typeface="Helvetica" pitchFamily="2" charset="0"/>
              </a:rPr>
              <a:t> les </a:t>
            </a:r>
            <a:r>
              <a:rPr lang="en-GB" sz="1100" b="1" dirty="0" err="1">
                <a:latin typeface="Helvetica" pitchFamily="2" charset="0"/>
              </a:rPr>
              <a:t>rendements</a:t>
            </a:r>
            <a:r>
              <a:rPr lang="en-GB" sz="1100" b="1" dirty="0">
                <a:latin typeface="Helvetica" pitchFamily="2" charset="0"/>
              </a:rPr>
              <a:t> </a:t>
            </a:r>
            <a:r>
              <a:rPr lang="en-GB" sz="1100" b="1" dirty="0" err="1">
                <a:latin typeface="Helvetica" pitchFamily="2" charset="0"/>
              </a:rPr>
              <a:t>quotidiens</a:t>
            </a:r>
            <a:r>
              <a:rPr lang="en-GB" sz="1100" b="1" dirty="0">
                <a:latin typeface="Helvetica" pitchFamily="2" charset="0"/>
              </a:rPr>
              <a:t> :</a:t>
            </a:r>
          </a:p>
          <a:p>
            <a:endParaRPr lang="en-GB" sz="1100" dirty="0">
              <a:latin typeface="Helvetica" pitchFamily="2" charset="0"/>
            </a:endParaRPr>
          </a:p>
          <a:p>
            <a:r>
              <a:rPr lang="en-GB" sz="1050" dirty="0" err="1">
                <a:latin typeface="Helvetica" pitchFamily="2" charset="0"/>
              </a:rPr>
              <a:t>Rendement</a:t>
            </a:r>
            <a:r>
              <a:rPr lang="en-GB" sz="1050" dirty="0">
                <a:latin typeface="Helvetica" pitchFamily="2" charset="0"/>
              </a:rPr>
              <a:t> </a:t>
            </a:r>
            <a:r>
              <a:rPr lang="en-GB" sz="1050" dirty="0" err="1">
                <a:latin typeface="Helvetica" pitchFamily="2" charset="0"/>
              </a:rPr>
              <a:t>quotidien</a:t>
            </a:r>
            <a:r>
              <a:rPr lang="en-GB" sz="1050" dirty="0">
                <a:latin typeface="Helvetica" pitchFamily="2" charset="0"/>
              </a:rPr>
              <a:t> = (Cours de </a:t>
            </a:r>
            <a:r>
              <a:rPr lang="en-GB" sz="1050" dirty="0" err="1">
                <a:latin typeface="Helvetica" pitchFamily="2" charset="0"/>
              </a:rPr>
              <a:t>clôture</a:t>
            </a:r>
            <a:r>
              <a:rPr lang="en-GB" sz="1050" dirty="0">
                <a:latin typeface="Helvetica" pitchFamily="2" charset="0"/>
              </a:rPr>
              <a:t> - Cours de </a:t>
            </a:r>
            <a:r>
              <a:rPr lang="en-GB" sz="1050" dirty="0" err="1">
                <a:latin typeface="Helvetica" pitchFamily="2" charset="0"/>
              </a:rPr>
              <a:t>clôture</a:t>
            </a:r>
            <a:r>
              <a:rPr lang="en-GB" sz="1050" dirty="0">
                <a:latin typeface="Helvetica" pitchFamily="2" charset="0"/>
              </a:rPr>
              <a:t> du jour </a:t>
            </a:r>
            <a:r>
              <a:rPr lang="en-GB" sz="1050" dirty="0" err="1">
                <a:latin typeface="Helvetica" pitchFamily="2" charset="0"/>
              </a:rPr>
              <a:t>précédent</a:t>
            </a:r>
            <a:r>
              <a:rPr lang="en-GB" sz="1050" dirty="0">
                <a:latin typeface="Helvetica" pitchFamily="2" charset="0"/>
              </a:rPr>
              <a:t>) / Cours de </a:t>
            </a:r>
            <a:r>
              <a:rPr lang="en-GB" sz="1050" dirty="0" err="1">
                <a:latin typeface="Helvetica" pitchFamily="2" charset="0"/>
              </a:rPr>
              <a:t>clôture</a:t>
            </a:r>
            <a:r>
              <a:rPr lang="en-GB" sz="1050" dirty="0">
                <a:latin typeface="Helvetica" pitchFamily="2" charset="0"/>
              </a:rPr>
              <a:t> du jour </a:t>
            </a:r>
            <a:r>
              <a:rPr lang="en-GB" sz="1050" dirty="0" err="1">
                <a:latin typeface="Helvetica" pitchFamily="2" charset="0"/>
              </a:rPr>
              <a:t>précédent</a:t>
            </a:r>
            <a:endParaRPr lang="en-GB" sz="1050" dirty="0">
              <a:latin typeface="Helvetica" pitchFamily="2" charset="0"/>
            </a:endParaRPr>
          </a:p>
          <a:p>
            <a:endParaRPr lang="en-GB" sz="1050" dirty="0">
              <a:latin typeface="Helvetica" pitchFamily="2" charset="0"/>
            </a:endParaRPr>
          </a:p>
          <a:p>
            <a:r>
              <a:rPr lang="en-GB" sz="1050" dirty="0">
                <a:latin typeface="Helvetica" pitchFamily="2" charset="0"/>
              </a:rPr>
              <a:t>- </a:t>
            </a:r>
            <a:r>
              <a:rPr lang="en-GB" sz="1050" dirty="0" err="1">
                <a:latin typeface="Helvetica" pitchFamily="2" charset="0"/>
              </a:rPr>
              <a:t>Additionner</a:t>
            </a:r>
            <a:r>
              <a:rPr lang="en-GB" sz="1050" dirty="0">
                <a:latin typeface="Helvetica" pitchFamily="2" charset="0"/>
              </a:rPr>
              <a:t> </a:t>
            </a:r>
            <a:r>
              <a:rPr lang="en-GB" sz="1050" dirty="0" err="1">
                <a:latin typeface="Helvetica" pitchFamily="2" charset="0"/>
              </a:rPr>
              <a:t>tous</a:t>
            </a:r>
            <a:r>
              <a:rPr lang="en-GB" sz="1050" dirty="0">
                <a:latin typeface="Helvetica" pitchFamily="2" charset="0"/>
              </a:rPr>
              <a:t> les </a:t>
            </a:r>
            <a:r>
              <a:rPr lang="en-GB" sz="1050" dirty="0" err="1">
                <a:latin typeface="Helvetica" pitchFamily="2" charset="0"/>
              </a:rPr>
              <a:t>rendements</a:t>
            </a:r>
            <a:r>
              <a:rPr lang="en-GB" sz="1050" dirty="0">
                <a:latin typeface="Helvetica" pitchFamily="2" charset="0"/>
              </a:rPr>
              <a:t> </a:t>
            </a:r>
            <a:r>
              <a:rPr lang="en-GB" sz="1050" dirty="0" err="1">
                <a:latin typeface="Helvetica" pitchFamily="2" charset="0"/>
              </a:rPr>
              <a:t>quotidiens</a:t>
            </a:r>
            <a:r>
              <a:rPr lang="en-GB" sz="1050" dirty="0">
                <a:latin typeface="Helvetica" pitchFamily="2" charset="0"/>
              </a:rPr>
              <a:t>.</a:t>
            </a:r>
          </a:p>
          <a:p>
            <a:endParaRPr lang="en-GB" sz="1100" dirty="0">
              <a:latin typeface="Helvetica" pitchFamily="2" charset="0"/>
            </a:endParaRPr>
          </a:p>
          <a:p>
            <a:r>
              <a:rPr lang="en-GB" sz="1100" b="1" dirty="0" err="1">
                <a:latin typeface="Helvetica" pitchFamily="2" charset="0"/>
              </a:rPr>
              <a:t>Diviser</a:t>
            </a:r>
            <a:r>
              <a:rPr lang="en-GB" sz="1100" b="1" dirty="0">
                <a:latin typeface="Helvetica" pitchFamily="2" charset="0"/>
              </a:rPr>
              <a:t> la </a:t>
            </a:r>
            <a:r>
              <a:rPr lang="en-GB" sz="1100" b="1" dirty="0" err="1">
                <a:latin typeface="Helvetica" pitchFamily="2" charset="0"/>
              </a:rPr>
              <a:t>somme</a:t>
            </a:r>
            <a:r>
              <a:rPr lang="en-GB" sz="1100" b="1" dirty="0">
                <a:latin typeface="Helvetica" pitchFamily="2" charset="0"/>
              </a:rPr>
              <a:t> par le </a:t>
            </a:r>
            <a:r>
              <a:rPr lang="en-GB" sz="1100" b="1" dirty="0" err="1">
                <a:latin typeface="Helvetica" pitchFamily="2" charset="0"/>
              </a:rPr>
              <a:t>nombre</a:t>
            </a:r>
            <a:r>
              <a:rPr lang="en-GB" sz="1100" b="1" dirty="0">
                <a:latin typeface="Helvetica" pitchFamily="2" charset="0"/>
              </a:rPr>
              <a:t> de </a:t>
            </a:r>
            <a:r>
              <a:rPr lang="en-GB" sz="1100" b="1" dirty="0" err="1">
                <a:latin typeface="Helvetica" pitchFamily="2" charset="0"/>
              </a:rPr>
              <a:t>jours</a:t>
            </a:r>
            <a:r>
              <a:rPr lang="en-GB" sz="1100" b="1" dirty="0">
                <a:latin typeface="Helvetica" pitchFamily="2" charset="0"/>
              </a:rPr>
              <a:t> :</a:t>
            </a:r>
          </a:p>
          <a:p>
            <a:r>
              <a:rPr lang="el-GR" sz="1100" dirty="0">
                <a:latin typeface="Helvetica" pitchFamily="2" charset="0"/>
              </a:rPr>
              <a:t>μ = (</a:t>
            </a:r>
            <a:r>
              <a:rPr lang="en-GB" sz="1100" dirty="0">
                <a:latin typeface="Helvetica" pitchFamily="2" charset="0"/>
              </a:rPr>
              <a:t>Somme de </a:t>
            </a:r>
            <a:r>
              <a:rPr lang="en-GB" sz="1100" dirty="0" err="1">
                <a:latin typeface="Helvetica" pitchFamily="2" charset="0"/>
              </a:rPr>
              <a:t>tous</a:t>
            </a:r>
            <a:r>
              <a:rPr lang="en-GB" sz="1100" dirty="0">
                <a:latin typeface="Helvetica" pitchFamily="2" charset="0"/>
              </a:rPr>
              <a:t> les </a:t>
            </a:r>
            <a:r>
              <a:rPr lang="en-GB" sz="1100" dirty="0" err="1">
                <a:latin typeface="Helvetica" pitchFamily="2" charset="0"/>
              </a:rPr>
              <a:t>rendements</a:t>
            </a:r>
            <a:r>
              <a:rPr lang="en-GB" sz="1100" dirty="0">
                <a:latin typeface="Helvetica" pitchFamily="2" charset="0"/>
              </a:rPr>
              <a:t> </a:t>
            </a:r>
            <a:r>
              <a:rPr lang="en-GB" sz="1100" dirty="0" err="1">
                <a:latin typeface="Helvetica" pitchFamily="2" charset="0"/>
              </a:rPr>
              <a:t>quotidiens</a:t>
            </a:r>
            <a:r>
              <a:rPr lang="en-GB" sz="1100" dirty="0">
                <a:latin typeface="Helvetica" pitchFamily="2" charset="0"/>
              </a:rPr>
              <a:t>) / (</a:t>
            </a:r>
            <a:r>
              <a:rPr lang="en-GB" sz="1100" dirty="0" err="1">
                <a:latin typeface="Helvetica" pitchFamily="2" charset="0"/>
              </a:rPr>
              <a:t>Nombre</a:t>
            </a:r>
            <a:r>
              <a:rPr lang="en-GB" sz="1100" dirty="0">
                <a:latin typeface="Helvetica" pitchFamily="2" charset="0"/>
              </a:rPr>
              <a:t> de </a:t>
            </a:r>
            <a:r>
              <a:rPr lang="en-GB" sz="1100" dirty="0" err="1">
                <a:latin typeface="Helvetica" pitchFamily="2" charset="0"/>
              </a:rPr>
              <a:t>jours</a:t>
            </a:r>
            <a:r>
              <a:rPr lang="en-GB" sz="1100" dirty="0">
                <a:latin typeface="Helvetica" pitchFamily="2" charset="0"/>
              </a:rPr>
              <a:t>)</a:t>
            </a:r>
            <a:endParaRPr lang="en-AD" sz="1100" dirty="0">
              <a:latin typeface="Helvetica" pitchFamily="2" charset="0"/>
            </a:endParaRPr>
          </a:p>
        </p:txBody>
      </p:sp>
      <p:sp>
        <p:nvSpPr>
          <p:cNvPr id="7" name="Right Arrow 6">
            <a:extLst>
              <a:ext uri="{FF2B5EF4-FFF2-40B4-BE49-F238E27FC236}">
                <a16:creationId xmlns:a16="http://schemas.microsoft.com/office/drawing/2014/main" id="{98CA9718-E42D-942E-FACE-4018F7F6C410}"/>
              </a:ext>
            </a:extLst>
          </p:cNvPr>
          <p:cNvSpPr/>
          <p:nvPr/>
        </p:nvSpPr>
        <p:spPr>
          <a:xfrm>
            <a:off x="3561421" y="4321421"/>
            <a:ext cx="992458" cy="32338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D"/>
          </a:p>
        </p:txBody>
      </p:sp>
      <p:sp>
        <p:nvSpPr>
          <p:cNvPr id="9" name="Footer Placeholder 8">
            <a:extLst>
              <a:ext uri="{FF2B5EF4-FFF2-40B4-BE49-F238E27FC236}">
                <a16:creationId xmlns:a16="http://schemas.microsoft.com/office/drawing/2014/main" id="{C4A555A8-527A-D79F-72CC-52281B81AC04}"/>
              </a:ext>
            </a:extLst>
          </p:cNvPr>
          <p:cNvSpPr>
            <a:spLocks noGrp="1"/>
          </p:cNvSpPr>
          <p:nvPr>
            <p:ph type="ftr" sz="quarter" idx="11"/>
          </p:nvPr>
        </p:nvSpPr>
        <p:spPr/>
        <p:txBody>
          <a:bodyPr/>
          <a:lstStyle/>
          <a:p>
            <a:endParaRPr lang="en-AD"/>
          </a:p>
        </p:txBody>
      </p:sp>
      <p:sp>
        <p:nvSpPr>
          <p:cNvPr id="11" name="Slide Number Placeholder 10">
            <a:extLst>
              <a:ext uri="{FF2B5EF4-FFF2-40B4-BE49-F238E27FC236}">
                <a16:creationId xmlns:a16="http://schemas.microsoft.com/office/drawing/2014/main" id="{DB10E0AF-2298-B454-6C5E-CB450F0F976C}"/>
              </a:ext>
            </a:extLst>
          </p:cNvPr>
          <p:cNvSpPr>
            <a:spLocks noGrp="1"/>
          </p:cNvSpPr>
          <p:nvPr>
            <p:ph type="sldNum" sz="quarter" idx="12"/>
          </p:nvPr>
        </p:nvSpPr>
        <p:spPr/>
        <p:txBody>
          <a:bodyPr/>
          <a:lstStyle/>
          <a:p>
            <a:fld id="{83FD839A-6A21-0E45-AC65-E52854697595}" type="slidenum">
              <a:rPr lang="en-AD" smtClean="0"/>
              <a:t>11</a:t>
            </a:fld>
            <a:endParaRPr lang="en-AD"/>
          </a:p>
        </p:txBody>
      </p:sp>
    </p:spTree>
    <p:extLst>
      <p:ext uri="{BB962C8B-B14F-4D97-AF65-F5344CB8AC3E}">
        <p14:creationId xmlns:p14="http://schemas.microsoft.com/office/powerpoint/2010/main" val="15084701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C52FA20-46F1-09F0-C1B0-F18AF09FBCDF}"/>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4613CA7-B4EA-0747-D274-12F5358B6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03090FA-08B2-BAE2-EF14-FD454E256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A5072E8-365D-29C2-58F7-6C9677F89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0A05798-0A02-E6AC-7DBA-DE38322D7D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210F9EB-4D68-08D3-E1BA-EC51229A68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9AC8FA-FA1F-B198-5AEB-FB1A89735157}"/>
              </a:ext>
            </a:extLst>
          </p:cNvPr>
          <p:cNvSpPr>
            <a:spLocks noGrp="1"/>
          </p:cNvSpPr>
          <p:nvPr>
            <p:ph type="title"/>
          </p:nvPr>
        </p:nvSpPr>
        <p:spPr>
          <a:xfrm>
            <a:off x="654909" y="294538"/>
            <a:ext cx="10612642" cy="1033669"/>
          </a:xfrm>
        </p:spPr>
        <p:txBody>
          <a:bodyPr>
            <a:noAutofit/>
          </a:bodyPr>
          <a:lstStyle/>
          <a:p>
            <a:r>
              <a:rPr lang="en-AD" sz="3200" b="1" dirty="0">
                <a:solidFill>
                  <a:srgbClr val="FFFFFF"/>
                </a:solidFill>
                <a:latin typeface="Helvetica" pitchFamily="2" charset="0"/>
              </a:rPr>
              <a:t>2C. Calcul de la volatilité sur le mois de Janvier 2025  </a:t>
            </a:r>
          </a:p>
        </p:txBody>
      </p:sp>
      <p:sp>
        <p:nvSpPr>
          <p:cNvPr id="3" name="Content Placeholder 2">
            <a:extLst>
              <a:ext uri="{FF2B5EF4-FFF2-40B4-BE49-F238E27FC236}">
                <a16:creationId xmlns:a16="http://schemas.microsoft.com/office/drawing/2014/main" id="{9E5B145B-2CCC-2EFA-0A7E-15C661E2C9F3}"/>
              </a:ext>
            </a:extLst>
          </p:cNvPr>
          <p:cNvSpPr>
            <a:spLocks noGrp="1"/>
          </p:cNvSpPr>
          <p:nvPr>
            <p:ph idx="1"/>
          </p:nvPr>
        </p:nvSpPr>
        <p:spPr>
          <a:xfrm>
            <a:off x="317016" y="1640028"/>
            <a:ext cx="9724031" cy="3354393"/>
          </a:xfrm>
        </p:spPr>
        <p:txBody>
          <a:bodyPr anchor="ctr">
            <a:normAutofit/>
          </a:bodyPr>
          <a:lstStyle/>
          <a:p>
            <a:pPr marL="0" indent="0">
              <a:buNone/>
            </a:pPr>
            <a:r>
              <a:rPr lang="en-GB" sz="1800" b="1" dirty="0" err="1">
                <a:solidFill>
                  <a:srgbClr val="00B0F0"/>
                </a:solidFill>
                <a:latin typeface="Helvetica" pitchFamily="2" charset="0"/>
              </a:rPr>
              <a:t>Volatilité</a:t>
            </a:r>
            <a:r>
              <a:rPr lang="en-GB" sz="1800" b="1" dirty="0">
                <a:solidFill>
                  <a:srgbClr val="00B0F0"/>
                </a:solidFill>
                <a:latin typeface="Helvetica" pitchFamily="2" charset="0"/>
              </a:rPr>
              <a:t> :</a:t>
            </a:r>
            <a:r>
              <a:rPr lang="en-GB" sz="1400" b="1" dirty="0">
                <a:solidFill>
                  <a:srgbClr val="00B0F0"/>
                </a:solidFill>
                <a:latin typeface="Helvetica" pitchFamily="2" charset="0"/>
              </a:rPr>
              <a:t> </a:t>
            </a:r>
          </a:p>
          <a:p>
            <a:pPr marL="0" indent="0">
              <a:buNone/>
            </a:pPr>
            <a:endParaRPr lang="en-GB" sz="1400" b="1" dirty="0">
              <a:solidFill>
                <a:srgbClr val="00B0F0"/>
              </a:solidFill>
              <a:latin typeface="Helvetica" pitchFamily="2" charset="0"/>
            </a:endParaRPr>
          </a:p>
          <a:p>
            <a:pPr marL="0" indent="0" algn="just">
              <a:lnSpc>
                <a:spcPct val="100000"/>
              </a:lnSpc>
              <a:spcBef>
                <a:spcPts val="0"/>
              </a:spcBef>
              <a:buNone/>
            </a:pPr>
            <a:r>
              <a:rPr lang="en-GB" sz="1200" dirty="0">
                <a:latin typeface="Helvetica" pitchFamily="2" charset="0"/>
              </a:rPr>
              <a:t>La </a:t>
            </a:r>
            <a:r>
              <a:rPr lang="en-GB" sz="1200" dirty="0" err="1">
                <a:latin typeface="Helvetica" pitchFamily="2" charset="0"/>
              </a:rPr>
              <a:t>volatilité</a:t>
            </a:r>
            <a:r>
              <a:rPr lang="en-GB" sz="1200" dirty="0">
                <a:latin typeface="Helvetica" pitchFamily="2" charset="0"/>
              </a:rPr>
              <a:t> </a:t>
            </a:r>
            <a:r>
              <a:rPr lang="en-GB" sz="1200" dirty="0" err="1">
                <a:latin typeface="Helvetica" pitchFamily="2" charset="0"/>
              </a:rPr>
              <a:t>mesure</a:t>
            </a:r>
            <a:r>
              <a:rPr lang="en-GB" sz="1200" dirty="0">
                <a:latin typeface="Helvetica" pitchFamily="2" charset="0"/>
              </a:rPr>
              <a:t> le </a:t>
            </a:r>
            <a:r>
              <a:rPr lang="en-GB" sz="1200" dirty="0" err="1">
                <a:latin typeface="Helvetica" pitchFamily="2" charset="0"/>
              </a:rPr>
              <a:t>degré</a:t>
            </a:r>
            <a:r>
              <a:rPr lang="en-GB" sz="1200" dirty="0">
                <a:latin typeface="Helvetica" pitchFamily="2" charset="0"/>
              </a:rPr>
              <a:t> de variation du prix d'un </a:t>
            </a:r>
            <a:r>
              <a:rPr lang="en-GB" sz="1200" dirty="0" err="1">
                <a:latin typeface="Helvetica" pitchFamily="2" charset="0"/>
              </a:rPr>
              <a:t>actif</a:t>
            </a:r>
            <a:r>
              <a:rPr lang="en-GB" sz="1200" dirty="0">
                <a:latin typeface="Helvetica" pitchFamily="2" charset="0"/>
              </a:rPr>
              <a:t> au fil du temps. </a:t>
            </a:r>
          </a:p>
          <a:p>
            <a:pPr marL="0" indent="0" algn="just">
              <a:lnSpc>
                <a:spcPct val="100000"/>
              </a:lnSpc>
              <a:spcBef>
                <a:spcPts val="0"/>
              </a:spcBef>
              <a:buNone/>
            </a:pPr>
            <a:r>
              <a:rPr lang="en-GB" sz="1200" dirty="0">
                <a:latin typeface="Helvetica" pitchFamily="2" charset="0"/>
              </a:rPr>
              <a:t>Elle </a:t>
            </a:r>
            <a:r>
              <a:rPr lang="en-GB" sz="1200" dirty="0" err="1">
                <a:latin typeface="Helvetica" pitchFamily="2" charset="0"/>
              </a:rPr>
              <a:t>est</a:t>
            </a:r>
            <a:r>
              <a:rPr lang="en-GB" sz="1200" dirty="0">
                <a:latin typeface="Helvetica" pitchFamily="2" charset="0"/>
              </a:rPr>
              <a:t> </a:t>
            </a:r>
            <a:r>
              <a:rPr lang="en-GB" sz="1200" dirty="0" err="1">
                <a:latin typeface="Helvetica" pitchFamily="2" charset="0"/>
              </a:rPr>
              <a:t>souvent</a:t>
            </a:r>
            <a:r>
              <a:rPr lang="en-GB" sz="1200" dirty="0">
                <a:latin typeface="Helvetica" pitchFamily="2" charset="0"/>
              </a:rPr>
              <a:t> </a:t>
            </a:r>
            <a:r>
              <a:rPr lang="en-GB" sz="1200" dirty="0" err="1">
                <a:latin typeface="Helvetica" pitchFamily="2" charset="0"/>
              </a:rPr>
              <a:t>utilisée</a:t>
            </a:r>
            <a:r>
              <a:rPr lang="en-GB" sz="1200" dirty="0">
                <a:latin typeface="Helvetica" pitchFamily="2" charset="0"/>
              </a:rPr>
              <a:t> pour </a:t>
            </a:r>
            <a:r>
              <a:rPr lang="en-GB" sz="1200" dirty="0" err="1">
                <a:latin typeface="Helvetica" pitchFamily="2" charset="0"/>
              </a:rPr>
              <a:t>évaluer</a:t>
            </a:r>
            <a:r>
              <a:rPr lang="en-GB" sz="1200" dirty="0">
                <a:latin typeface="Helvetica" pitchFamily="2" charset="0"/>
              </a:rPr>
              <a:t> le </a:t>
            </a:r>
            <a:r>
              <a:rPr lang="en-GB" sz="1200" dirty="0" err="1">
                <a:latin typeface="Helvetica" pitchFamily="2" charset="0"/>
              </a:rPr>
              <a:t>risque</a:t>
            </a:r>
            <a:r>
              <a:rPr lang="en-GB" sz="1200" dirty="0">
                <a:latin typeface="Helvetica" pitchFamily="2" charset="0"/>
              </a:rPr>
              <a:t>, </a:t>
            </a:r>
            <a:r>
              <a:rPr lang="en-GB" sz="1200" dirty="0" err="1">
                <a:latin typeface="Helvetica" pitchFamily="2" charset="0"/>
              </a:rPr>
              <a:t>une</a:t>
            </a:r>
            <a:r>
              <a:rPr lang="en-GB" sz="1200" dirty="0">
                <a:latin typeface="Helvetica" pitchFamily="2" charset="0"/>
              </a:rPr>
              <a:t> </a:t>
            </a:r>
            <a:r>
              <a:rPr lang="en-GB" sz="1200" dirty="0" err="1">
                <a:latin typeface="Helvetica" pitchFamily="2" charset="0"/>
              </a:rPr>
              <a:t>volatilité</a:t>
            </a:r>
            <a:r>
              <a:rPr lang="en-GB" sz="1200" dirty="0">
                <a:latin typeface="Helvetica" pitchFamily="2" charset="0"/>
              </a:rPr>
              <a:t> plus </a:t>
            </a:r>
            <a:r>
              <a:rPr lang="en-GB" sz="1200" dirty="0" err="1">
                <a:latin typeface="Helvetica" pitchFamily="2" charset="0"/>
              </a:rPr>
              <a:t>élevée</a:t>
            </a:r>
            <a:r>
              <a:rPr lang="en-GB" sz="1200" dirty="0">
                <a:latin typeface="Helvetica" pitchFamily="2" charset="0"/>
              </a:rPr>
              <a:t> </a:t>
            </a:r>
            <a:r>
              <a:rPr lang="en-GB" sz="1200" dirty="0" err="1">
                <a:latin typeface="Helvetica" pitchFamily="2" charset="0"/>
              </a:rPr>
              <a:t>indiquant</a:t>
            </a:r>
            <a:r>
              <a:rPr lang="en-GB" sz="1200" dirty="0">
                <a:latin typeface="Helvetica" pitchFamily="2" charset="0"/>
              </a:rPr>
              <a:t> des fluctuations de prix</a:t>
            </a:r>
          </a:p>
          <a:p>
            <a:pPr marL="0" indent="0" algn="just">
              <a:lnSpc>
                <a:spcPct val="100000"/>
              </a:lnSpc>
              <a:spcBef>
                <a:spcPts val="0"/>
              </a:spcBef>
              <a:buNone/>
            </a:pPr>
            <a:r>
              <a:rPr lang="en-GB" sz="1200" dirty="0">
                <a:latin typeface="Helvetica" pitchFamily="2" charset="0"/>
              </a:rPr>
              <a:t> et un </a:t>
            </a:r>
            <a:r>
              <a:rPr lang="en-GB" sz="1200" dirty="0" err="1">
                <a:latin typeface="Helvetica" pitchFamily="2" charset="0"/>
              </a:rPr>
              <a:t>risque</a:t>
            </a:r>
            <a:r>
              <a:rPr lang="en-GB" sz="1200" dirty="0">
                <a:latin typeface="Helvetica" pitchFamily="2" charset="0"/>
              </a:rPr>
              <a:t> </a:t>
            </a:r>
            <a:r>
              <a:rPr lang="en-GB" sz="1200" dirty="0" err="1">
                <a:latin typeface="Helvetica" pitchFamily="2" charset="0"/>
              </a:rPr>
              <a:t>potentiel</a:t>
            </a:r>
            <a:r>
              <a:rPr lang="en-GB" sz="1200" dirty="0">
                <a:latin typeface="Helvetica" pitchFamily="2" charset="0"/>
              </a:rPr>
              <a:t> plus </a:t>
            </a:r>
            <a:r>
              <a:rPr lang="en-GB" sz="1200" dirty="0" err="1">
                <a:latin typeface="Helvetica" pitchFamily="2" charset="0"/>
              </a:rPr>
              <a:t>importants</a:t>
            </a:r>
            <a:r>
              <a:rPr lang="en-GB" sz="1200" dirty="0">
                <a:latin typeface="Helvetica" pitchFamily="2" charset="0"/>
              </a:rPr>
              <a:t>. Elle </a:t>
            </a:r>
            <a:r>
              <a:rPr lang="en-GB" sz="1200" dirty="0" err="1">
                <a:latin typeface="Helvetica" pitchFamily="2" charset="0"/>
              </a:rPr>
              <a:t>est</a:t>
            </a:r>
            <a:r>
              <a:rPr lang="en-GB" sz="1200" dirty="0">
                <a:latin typeface="Helvetica" pitchFamily="2" charset="0"/>
              </a:rPr>
              <a:t> </a:t>
            </a:r>
            <a:r>
              <a:rPr lang="en-GB" sz="1200" dirty="0" err="1">
                <a:latin typeface="Helvetica" pitchFamily="2" charset="0"/>
              </a:rPr>
              <a:t>généralement</a:t>
            </a:r>
            <a:r>
              <a:rPr lang="en-GB" sz="1200" dirty="0">
                <a:latin typeface="Helvetica" pitchFamily="2" charset="0"/>
              </a:rPr>
              <a:t> </a:t>
            </a:r>
            <a:r>
              <a:rPr lang="en-GB" sz="1200" dirty="0" err="1">
                <a:latin typeface="Helvetica" pitchFamily="2" charset="0"/>
              </a:rPr>
              <a:t>calculée</a:t>
            </a:r>
            <a:r>
              <a:rPr lang="en-GB" sz="1200" dirty="0">
                <a:latin typeface="Helvetica" pitchFamily="2" charset="0"/>
              </a:rPr>
              <a:t> à </a:t>
            </a:r>
            <a:r>
              <a:rPr lang="en-GB" sz="1200" dirty="0" err="1">
                <a:latin typeface="Helvetica" pitchFamily="2" charset="0"/>
              </a:rPr>
              <a:t>l'aide</a:t>
            </a:r>
            <a:r>
              <a:rPr lang="en-GB" sz="1200" dirty="0">
                <a:latin typeface="Helvetica" pitchFamily="2" charset="0"/>
              </a:rPr>
              <a:t> de </a:t>
            </a:r>
            <a:r>
              <a:rPr lang="en-GB" sz="1200" dirty="0" err="1">
                <a:latin typeface="Helvetica" pitchFamily="2" charset="0"/>
              </a:rPr>
              <a:t>l'écart</a:t>
            </a:r>
            <a:r>
              <a:rPr lang="en-GB" sz="1200" dirty="0">
                <a:latin typeface="Helvetica" pitchFamily="2" charset="0"/>
              </a:rPr>
              <a:t> type </a:t>
            </a:r>
            <a:r>
              <a:rPr lang="en-GB" sz="1200" dirty="0" err="1">
                <a:latin typeface="Helvetica" pitchFamily="2" charset="0"/>
              </a:rPr>
              <a:t>ou</a:t>
            </a:r>
            <a:r>
              <a:rPr lang="en-GB" sz="1200" dirty="0">
                <a:latin typeface="Helvetica" pitchFamily="2" charset="0"/>
              </a:rPr>
              <a:t> de la variance</a:t>
            </a:r>
          </a:p>
          <a:p>
            <a:pPr marL="0" indent="0" algn="just">
              <a:lnSpc>
                <a:spcPct val="100000"/>
              </a:lnSpc>
              <a:spcBef>
                <a:spcPts val="0"/>
              </a:spcBef>
              <a:buNone/>
            </a:pPr>
            <a:r>
              <a:rPr lang="en-GB" sz="1200" dirty="0">
                <a:latin typeface="Helvetica" pitchFamily="2" charset="0"/>
              </a:rPr>
              <a:t> des </a:t>
            </a:r>
            <a:r>
              <a:rPr lang="en-GB" sz="1200" dirty="0" err="1">
                <a:latin typeface="Helvetica" pitchFamily="2" charset="0"/>
              </a:rPr>
              <a:t>rendements</a:t>
            </a:r>
            <a:r>
              <a:rPr lang="en-GB" sz="1200" dirty="0">
                <a:latin typeface="Helvetica" pitchFamily="2" charset="0"/>
              </a:rPr>
              <a:t>.</a:t>
            </a:r>
          </a:p>
          <a:p>
            <a:pPr marL="0" indent="0" algn="just">
              <a:lnSpc>
                <a:spcPct val="100000"/>
              </a:lnSpc>
              <a:spcBef>
                <a:spcPts val="0"/>
              </a:spcBef>
              <a:buNone/>
            </a:pPr>
            <a:endParaRPr lang="en-GB" sz="1200" b="1" dirty="0">
              <a:solidFill>
                <a:srgbClr val="C00000"/>
              </a:solidFill>
              <a:latin typeface="Helvetica" pitchFamily="2" charset="0"/>
            </a:endParaRPr>
          </a:p>
          <a:p>
            <a:pPr marL="0" indent="0" algn="just">
              <a:lnSpc>
                <a:spcPct val="100000"/>
              </a:lnSpc>
              <a:spcBef>
                <a:spcPts val="0"/>
              </a:spcBef>
              <a:buNone/>
            </a:pPr>
            <a:endParaRPr lang="en-GB" sz="1200" b="1" dirty="0">
              <a:solidFill>
                <a:srgbClr val="C00000"/>
              </a:solidFill>
              <a:latin typeface="Helvetica" pitchFamily="2" charset="0"/>
            </a:endParaRPr>
          </a:p>
          <a:p>
            <a:pPr marL="0" indent="0">
              <a:buNone/>
            </a:pPr>
            <a:r>
              <a:rPr lang="en-GB" sz="1600" b="1" dirty="0">
                <a:solidFill>
                  <a:srgbClr val="C00000"/>
                </a:solidFill>
                <a:latin typeface="Helvetica" pitchFamily="2" charset="0"/>
              </a:rPr>
              <a:t>TACHE 3 : </a:t>
            </a:r>
          </a:p>
          <a:p>
            <a:r>
              <a:rPr lang="en-GB" sz="1400" b="1" dirty="0" err="1">
                <a:solidFill>
                  <a:srgbClr val="00B0F0"/>
                </a:solidFill>
                <a:latin typeface="Helvetica" pitchFamily="2" charset="0"/>
              </a:rPr>
              <a:t>Calculez</a:t>
            </a:r>
            <a:r>
              <a:rPr lang="en-GB" sz="1400" b="1" dirty="0">
                <a:solidFill>
                  <a:srgbClr val="00B0F0"/>
                </a:solidFill>
                <a:latin typeface="Helvetica" pitchFamily="2" charset="0"/>
              </a:rPr>
              <a:t> la </a:t>
            </a:r>
            <a:r>
              <a:rPr lang="en-GB" sz="1400" b="1" dirty="0" err="1">
                <a:solidFill>
                  <a:srgbClr val="00B0F0"/>
                </a:solidFill>
                <a:latin typeface="Helvetica" pitchFamily="2" charset="0"/>
              </a:rPr>
              <a:t>volatilité</a:t>
            </a:r>
            <a:r>
              <a:rPr lang="en-GB" sz="1400" b="1" dirty="0">
                <a:solidFill>
                  <a:srgbClr val="00B0F0"/>
                </a:solidFill>
                <a:latin typeface="Helvetica" pitchFamily="2" charset="0"/>
              </a:rPr>
              <a:t> des 3 assets sur le </a:t>
            </a:r>
            <a:r>
              <a:rPr lang="en-GB" sz="1400" b="1" dirty="0" err="1">
                <a:solidFill>
                  <a:srgbClr val="00B0F0"/>
                </a:solidFill>
                <a:latin typeface="Helvetica" pitchFamily="2" charset="0"/>
              </a:rPr>
              <a:t>mois</a:t>
            </a:r>
            <a:r>
              <a:rPr lang="en-GB" sz="1400" b="1" dirty="0">
                <a:solidFill>
                  <a:srgbClr val="00B0F0"/>
                </a:solidFill>
                <a:latin typeface="Helvetica" pitchFamily="2" charset="0"/>
              </a:rPr>
              <a:t> de Janvier 2025 : </a:t>
            </a:r>
          </a:p>
          <a:p>
            <a:r>
              <a:rPr lang="en-GB" sz="1400" b="1" dirty="0" err="1">
                <a:solidFill>
                  <a:srgbClr val="00B0F0"/>
                </a:solidFill>
                <a:latin typeface="Helvetica" pitchFamily="2" charset="0"/>
              </a:rPr>
              <a:t>Puis</a:t>
            </a:r>
            <a:r>
              <a:rPr lang="en-GB" sz="1400" b="1" dirty="0">
                <a:solidFill>
                  <a:srgbClr val="00B0F0"/>
                </a:solidFill>
                <a:latin typeface="Helvetica" pitchFamily="2" charset="0"/>
              </a:rPr>
              <a:t> </a:t>
            </a:r>
            <a:r>
              <a:rPr lang="en-GB" sz="1400" b="1" dirty="0" err="1">
                <a:solidFill>
                  <a:srgbClr val="00B0F0"/>
                </a:solidFill>
                <a:latin typeface="Helvetica" pitchFamily="2" charset="0"/>
              </a:rPr>
              <a:t>annualisez</a:t>
            </a:r>
            <a:r>
              <a:rPr lang="en-GB" sz="1400" b="1" dirty="0">
                <a:solidFill>
                  <a:srgbClr val="00B0F0"/>
                </a:solidFill>
                <a:latin typeface="Helvetica" pitchFamily="2" charset="0"/>
              </a:rPr>
              <a:t> </a:t>
            </a:r>
            <a:r>
              <a:rPr lang="en-GB" sz="1400" b="1" dirty="0" err="1">
                <a:solidFill>
                  <a:srgbClr val="00B0F0"/>
                </a:solidFill>
                <a:latin typeface="Helvetica" pitchFamily="2" charset="0"/>
              </a:rPr>
              <a:t>cette</a:t>
            </a:r>
            <a:r>
              <a:rPr lang="en-GB" sz="1400" b="1" dirty="0">
                <a:solidFill>
                  <a:srgbClr val="00B0F0"/>
                </a:solidFill>
                <a:latin typeface="Helvetica" pitchFamily="2" charset="0"/>
              </a:rPr>
              <a:t> </a:t>
            </a:r>
            <a:r>
              <a:rPr lang="en-GB" sz="1400" b="1" dirty="0" err="1">
                <a:solidFill>
                  <a:srgbClr val="00B0F0"/>
                </a:solidFill>
                <a:latin typeface="Helvetica" pitchFamily="2" charset="0"/>
              </a:rPr>
              <a:t>volatilité</a:t>
            </a:r>
            <a:r>
              <a:rPr lang="en-GB" sz="1400" b="1" dirty="0">
                <a:solidFill>
                  <a:srgbClr val="00B0F0"/>
                </a:solidFill>
                <a:latin typeface="Helvetica" pitchFamily="2" charset="0"/>
              </a:rPr>
              <a:t> sur </a:t>
            </a:r>
            <a:r>
              <a:rPr lang="en-GB" sz="1400" b="1" dirty="0" err="1">
                <a:solidFill>
                  <a:srgbClr val="00B0F0"/>
                </a:solidFill>
                <a:latin typeface="Helvetica" pitchFamily="2" charset="0"/>
              </a:rPr>
              <a:t>l’année</a:t>
            </a:r>
            <a:r>
              <a:rPr lang="en-GB" sz="1400" b="1" dirty="0">
                <a:solidFill>
                  <a:srgbClr val="00B0F0"/>
                </a:solidFill>
                <a:latin typeface="Helvetica" pitchFamily="2" charset="0"/>
              </a:rPr>
              <a:t> 2025 </a:t>
            </a:r>
          </a:p>
          <a:p>
            <a:r>
              <a:rPr lang="en-GB" sz="1400" b="1" dirty="0" err="1">
                <a:solidFill>
                  <a:srgbClr val="00B0F0"/>
                </a:solidFill>
                <a:latin typeface="Helvetica" pitchFamily="2" charset="0"/>
              </a:rPr>
              <a:t>Puis</a:t>
            </a:r>
            <a:r>
              <a:rPr lang="en-GB" sz="1400" b="1" dirty="0">
                <a:solidFill>
                  <a:srgbClr val="00B0F0"/>
                </a:solidFill>
                <a:latin typeface="Helvetica" pitchFamily="2" charset="0"/>
              </a:rPr>
              <a:t> </a:t>
            </a:r>
            <a:r>
              <a:rPr lang="en-GB" sz="1400" b="1" dirty="0" err="1">
                <a:solidFill>
                  <a:srgbClr val="00B0F0"/>
                </a:solidFill>
                <a:latin typeface="Helvetica" pitchFamily="2" charset="0"/>
              </a:rPr>
              <a:t>produire</a:t>
            </a:r>
            <a:r>
              <a:rPr lang="en-GB" sz="1400" b="1" dirty="0">
                <a:solidFill>
                  <a:srgbClr val="00B0F0"/>
                </a:solidFill>
                <a:latin typeface="Helvetica" pitchFamily="2" charset="0"/>
              </a:rPr>
              <a:t> le code </a:t>
            </a:r>
            <a:r>
              <a:rPr lang="en-GB" sz="1400" b="1" dirty="0" err="1">
                <a:solidFill>
                  <a:srgbClr val="00B0F0"/>
                </a:solidFill>
                <a:latin typeface="Helvetica" pitchFamily="2" charset="0"/>
              </a:rPr>
              <a:t>permettant</a:t>
            </a:r>
            <a:r>
              <a:rPr lang="en-GB" sz="1400" b="1" dirty="0">
                <a:solidFill>
                  <a:srgbClr val="00B0F0"/>
                </a:solidFill>
                <a:latin typeface="Helvetica" pitchFamily="2" charset="0"/>
              </a:rPr>
              <a:t> </a:t>
            </a:r>
            <a:r>
              <a:rPr lang="en-GB" sz="1400" b="1" dirty="0" err="1">
                <a:solidFill>
                  <a:srgbClr val="00B0F0"/>
                </a:solidFill>
                <a:latin typeface="Helvetica" pitchFamily="2" charset="0"/>
              </a:rPr>
              <a:t>d’arriver</a:t>
            </a:r>
            <a:r>
              <a:rPr lang="en-GB" sz="1400" b="1" dirty="0">
                <a:solidFill>
                  <a:srgbClr val="00B0F0"/>
                </a:solidFill>
                <a:latin typeface="Helvetica" pitchFamily="2" charset="0"/>
              </a:rPr>
              <a:t> à </a:t>
            </a:r>
            <a:r>
              <a:rPr lang="en-GB" sz="1400" b="1" dirty="0" err="1">
                <a:solidFill>
                  <a:srgbClr val="00B0F0"/>
                </a:solidFill>
                <a:latin typeface="Helvetica" pitchFamily="2" charset="0"/>
              </a:rPr>
              <a:t>ces</a:t>
            </a:r>
            <a:r>
              <a:rPr lang="en-GB" sz="1400" b="1" dirty="0">
                <a:solidFill>
                  <a:srgbClr val="00B0F0"/>
                </a:solidFill>
                <a:latin typeface="Helvetica" pitchFamily="2" charset="0"/>
              </a:rPr>
              <a:t> </a:t>
            </a:r>
            <a:r>
              <a:rPr lang="en-GB" sz="1400" b="1" dirty="0" err="1">
                <a:solidFill>
                  <a:srgbClr val="00B0F0"/>
                </a:solidFill>
                <a:latin typeface="Helvetica" pitchFamily="2" charset="0"/>
              </a:rPr>
              <a:t>résultats</a:t>
            </a:r>
            <a:r>
              <a:rPr lang="en-GB" sz="1400" b="1" dirty="0">
                <a:solidFill>
                  <a:srgbClr val="00B0F0"/>
                </a:solidFill>
                <a:latin typeface="Helvetica" pitchFamily="2" charset="0"/>
              </a:rPr>
              <a:t> et les graph</a:t>
            </a:r>
          </a:p>
          <a:p>
            <a:endParaRPr lang="en-GB" sz="1400" b="1" dirty="0">
              <a:solidFill>
                <a:srgbClr val="00B0F0"/>
              </a:solidFill>
              <a:latin typeface="Helvetica" pitchFamily="2" charset="0"/>
            </a:endParaRPr>
          </a:p>
        </p:txBody>
      </p:sp>
      <p:sp>
        <p:nvSpPr>
          <p:cNvPr id="11" name="Left Bracket 10">
            <a:extLst>
              <a:ext uri="{FF2B5EF4-FFF2-40B4-BE49-F238E27FC236}">
                <a16:creationId xmlns:a16="http://schemas.microsoft.com/office/drawing/2014/main" id="{99795670-C8E2-5CCE-D9C8-12C6E0C38669}"/>
              </a:ext>
            </a:extLst>
          </p:cNvPr>
          <p:cNvSpPr/>
          <p:nvPr/>
        </p:nvSpPr>
        <p:spPr>
          <a:xfrm>
            <a:off x="168291" y="3317224"/>
            <a:ext cx="208824" cy="1590744"/>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a:p>
        </p:txBody>
      </p:sp>
      <p:sp>
        <p:nvSpPr>
          <p:cNvPr id="13" name="Right Bracket 12">
            <a:extLst>
              <a:ext uri="{FF2B5EF4-FFF2-40B4-BE49-F238E27FC236}">
                <a16:creationId xmlns:a16="http://schemas.microsoft.com/office/drawing/2014/main" id="{0729E802-AB14-469C-4BD9-CEE0ED39182B}"/>
              </a:ext>
            </a:extLst>
          </p:cNvPr>
          <p:cNvSpPr/>
          <p:nvPr/>
        </p:nvSpPr>
        <p:spPr>
          <a:xfrm>
            <a:off x="6301125" y="3429000"/>
            <a:ext cx="400686" cy="1477327"/>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a:p>
        </p:txBody>
      </p:sp>
      <p:pic>
        <p:nvPicPr>
          <p:cNvPr id="17" name="Picture 16" descr="A diagram of arrows and numbers&#10;&#10;Description automatically generated with medium confidence">
            <a:extLst>
              <a:ext uri="{FF2B5EF4-FFF2-40B4-BE49-F238E27FC236}">
                <a16:creationId xmlns:a16="http://schemas.microsoft.com/office/drawing/2014/main" id="{67478846-3501-CE16-B3E3-013DC9174CD6}"/>
              </a:ext>
            </a:extLst>
          </p:cNvPr>
          <p:cNvPicPr>
            <a:picLocks noChangeAspect="1"/>
          </p:cNvPicPr>
          <p:nvPr/>
        </p:nvPicPr>
        <p:blipFill>
          <a:blip r:embed="rId2"/>
          <a:stretch>
            <a:fillRect/>
          </a:stretch>
        </p:blipFill>
        <p:spPr>
          <a:xfrm>
            <a:off x="8445926" y="1923030"/>
            <a:ext cx="3316457" cy="186550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9" name="Picture 18" descr="A chart with text and numbers&#10;&#10;Description automatically generated with medium confidence">
            <a:extLst>
              <a:ext uri="{FF2B5EF4-FFF2-40B4-BE49-F238E27FC236}">
                <a16:creationId xmlns:a16="http://schemas.microsoft.com/office/drawing/2014/main" id="{AE4BCC8B-1686-A905-0C31-F4189FC49516}"/>
              </a:ext>
            </a:extLst>
          </p:cNvPr>
          <p:cNvPicPr>
            <a:picLocks noChangeAspect="1"/>
          </p:cNvPicPr>
          <p:nvPr/>
        </p:nvPicPr>
        <p:blipFill>
          <a:blip r:embed="rId3"/>
          <a:stretch>
            <a:fillRect/>
          </a:stretch>
        </p:blipFill>
        <p:spPr>
          <a:xfrm>
            <a:off x="8492411" y="4221024"/>
            <a:ext cx="3322474" cy="186550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21" name="TextBox 20">
            <a:extLst>
              <a:ext uri="{FF2B5EF4-FFF2-40B4-BE49-F238E27FC236}">
                <a16:creationId xmlns:a16="http://schemas.microsoft.com/office/drawing/2014/main" id="{CF9ADF79-5097-EBB7-5075-6EEC630352FD}"/>
              </a:ext>
            </a:extLst>
          </p:cNvPr>
          <p:cNvSpPr txBox="1"/>
          <p:nvPr/>
        </p:nvSpPr>
        <p:spPr>
          <a:xfrm>
            <a:off x="503835" y="5153777"/>
            <a:ext cx="6098058" cy="1323439"/>
          </a:xfrm>
          <a:prstGeom prst="rect">
            <a:avLst/>
          </a:prstGeom>
          <a:noFill/>
        </p:spPr>
        <p:txBody>
          <a:bodyPr wrap="square">
            <a:spAutoFit/>
          </a:bodyPr>
          <a:lstStyle/>
          <a:p>
            <a:r>
              <a:rPr lang="en-AD" sz="1000" b="1" dirty="0">
                <a:latin typeface="Helvetica" pitchFamily="2" charset="0"/>
              </a:rPr>
              <a:t>Exemple P</a:t>
            </a:r>
            <a:r>
              <a:rPr lang="en-GB" sz="1000" b="1" dirty="0">
                <a:latin typeface="Helvetica" pitchFamily="2" charset="0"/>
              </a:rPr>
              <a:t>p</a:t>
            </a:r>
            <a:r>
              <a:rPr lang="en-AD" sz="1000" b="1" dirty="0">
                <a:latin typeface="Helvetica" pitchFamily="2" charset="0"/>
              </a:rPr>
              <a:t>ython code: </a:t>
            </a:r>
          </a:p>
          <a:p>
            <a:endParaRPr lang="en-AD" sz="1000" dirty="0">
              <a:latin typeface="Helvetica" pitchFamily="2" charset="0"/>
            </a:endParaRPr>
          </a:p>
          <a:p>
            <a:r>
              <a:rPr lang="en-AD" sz="1000" dirty="0">
                <a:latin typeface="Helvetica" pitchFamily="2" charset="0"/>
              </a:rPr>
              <a:t>def calculate_mean(data):</a:t>
            </a:r>
          </a:p>
          <a:p>
            <a:r>
              <a:rPr lang="en-AD" sz="1000" dirty="0">
                <a:latin typeface="Helvetica" pitchFamily="2" charset="0"/>
              </a:rPr>
              <a:t>    return sum(data) / len(data)</a:t>
            </a:r>
          </a:p>
          <a:p>
            <a:endParaRPr lang="en-AD" sz="1000" dirty="0">
              <a:latin typeface="Helvetica" pitchFamily="2" charset="0"/>
            </a:endParaRPr>
          </a:p>
          <a:p>
            <a:r>
              <a:rPr lang="en-AD" sz="1000" dirty="0">
                <a:latin typeface="Helvetica" pitchFamily="2" charset="0"/>
              </a:rPr>
              <a:t>dataset = [2, 4, 6, 8, 10]</a:t>
            </a:r>
          </a:p>
          <a:p>
            <a:r>
              <a:rPr lang="en-AD" sz="1000" dirty="0">
                <a:latin typeface="Helvetica" pitchFamily="2" charset="0"/>
              </a:rPr>
              <a:t>mean = calculate_mean(dataset)</a:t>
            </a:r>
          </a:p>
          <a:p>
            <a:r>
              <a:rPr lang="en-AD" sz="1000" dirty="0">
                <a:latin typeface="Helvetica" pitchFamily="2" charset="0"/>
              </a:rPr>
              <a:t>print(f"The mean is: {mean}")</a:t>
            </a:r>
          </a:p>
        </p:txBody>
      </p:sp>
      <p:sp>
        <p:nvSpPr>
          <p:cNvPr id="22" name="Footer Placeholder 21">
            <a:extLst>
              <a:ext uri="{FF2B5EF4-FFF2-40B4-BE49-F238E27FC236}">
                <a16:creationId xmlns:a16="http://schemas.microsoft.com/office/drawing/2014/main" id="{A43030BC-A433-8F91-7137-7534E511FB87}"/>
              </a:ext>
            </a:extLst>
          </p:cNvPr>
          <p:cNvSpPr>
            <a:spLocks noGrp="1"/>
          </p:cNvSpPr>
          <p:nvPr>
            <p:ph type="ftr" sz="quarter" idx="11"/>
          </p:nvPr>
        </p:nvSpPr>
        <p:spPr/>
        <p:txBody>
          <a:bodyPr/>
          <a:lstStyle/>
          <a:p>
            <a:endParaRPr lang="en-AD"/>
          </a:p>
        </p:txBody>
      </p:sp>
      <p:sp>
        <p:nvSpPr>
          <p:cNvPr id="23" name="Slide Number Placeholder 22">
            <a:extLst>
              <a:ext uri="{FF2B5EF4-FFF2-40B4-BE49-F238E27FC236}">
                <a16:creationId xmlns:a16="http://schemas.microsoft.com/office/drawing/2014/main" id="{7ED17EF5-11BC-C9DD-6E16-40BA62B92302}"/>
              </a:ext>
            </a:extLst>
          </p:cNvPr>
          <p:cNvSpPr>
            <a:spLocks noGrp="1"/>
          </p:cNvSpPr>
          <p:nvPr>
            <p:ph type="sldNum" sz="quarter" idx="12"/>
          </p:nvPr>
        </p:nvSpPr>
        <p:spPr/>
        <p:txBody>
          <a:bodyPr/>
          <a:lstStyle/>
          <a:p>
            <a:fld id="{83FD839A-6A21-0E45-AC65-E52854697595}" type="slidenum">
              <a:rPr lang="en-AD" smtClean="0"/>
              <a:t>12</a:t>
            </a:fld>
            <a:endParaRPr lang="en-AD"/>
          </a:p>
        </p:txBody>
      </p:sp>
    </p:spTree>
    <p:extLst>
      <p:ext uri="{BB962C8B-B14F-4D97-AF65-F5344CB8AC3E}">
        <p14:creationId xmlns:p14="http://schemas.microsoft.com/office/powerpoint/2010/main" val="36964068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2C0873-E819-93E0-0014-9924231407EE}"/>
            </a:ext>
          </a:extLst>
        </p:cNvPr>
        <p:cNvGrpSpPr/>
        <p:nvPr/>
      </p:nvGrpSpPr>
      <p:grpSpPr>
        <a:xfrm>
          <a:off x="0" y="0"/>
          <a:ext cx="0" cy="0"/>
          <a:chOff x="0" y="0"/>
          <a:chExt cx="0" cy="0"/>
        </a:xfrm>
      </p:grpSpPr>
      <p:pic>
        <p:nvPicPr>
          <p:cNvPr id="5" name="Picture 4" descr="Angled shot of pen on a graph">
            <a:extLst>
              <a:ext uri="{FF2B5EF4-FFF2-40B4-BE49-F238E27FC236}">
                <a16:creationId xmlns:a16="http://schemas.microsoft.com/office/drawing/2014/main" id="{29BAF16A-BDD1-7B0E-F81C-9657355B1B11}"/>
              </a:ext>
            </a:extLst>
          </p:cNvPr>
          <p:cNvPicPr>
            <a:picLocks noChangeAspect="1"/>
          </p:cNvPicPr>
          <p:nvPr/>
        </p:nvPicPr>
        <p:blipFill>
          <a:blip r:embed="rId2"/>
          <a:srcRect t="7865" b="7865"/>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7456010F-3753-2998-A6DB-35BE2662FC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2E95A892-3469-8DB8-7198-3BA81B4D95A7}"/>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endParaRPr lang="en-US" sz="1200" kern="1200">
              <a:solidFill>
                <a:srgbClr val="FFFFFF"/>
              </a:solidFill>
              <a:latin typeface="+mn-lt"/>
              <a:ea typeface="+mn-ea"/>
              <a:cs typeface="+mn-cs"/>
            </a:endParaRPr>
          </a:p>
        </p:txBody>
      </p:sp>
      <p:sp>
        <p:nvSpPr>
          <p:cNvPr id="6" name="Slide Number Placeholder 5">
            <a:extLst>
              <a:ext uri="{FF2B5EF4-FFF2-40B4-BE49-F238E27FC236}">
                <a16:creationId xmlns:a16="http://schemas.microsoft.com/office/drawing/2014/main" id="{9821BA22-10BA-1A22-4877-06E7F898FE4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3FD839A-6A21-0E45-AC65-E52854697595}" type="slidenum">
              <a:rPr lang="en-US">
                <a:solidFill>
                  <a:srgbClr val="FFFFFF"/>
                </a:solidFill>
              </a:rPr>
              <a:pPr>
                <a:spcAft>
                  <a:spcPts val="600"/>
                </a:spcAft>
              </a:pPr>
              <a:t>13</a:t>
            </a:fld>
            <a:endParaRPr lang="en-US">
              <a:solidFill>
                <a:srgbClr val="FFFFFF"/>
              </a:solidFill>
            </a:endParaRPr>
          </a:p>
        </p:txBody>
      </p:sp>
      <p:sp>
        <p:nvSpPr>
          <p:cNvPr id="16" name="TextBox 15">
            <a:extLst>
              <a:ext uri="{FF2B5EF4-FFF2-40B4-BE49-F238E27FC236}">
                <a16:creationId xmlns:a16="http://schemas.microsoft.com/office/drawing/2014/main" id="{4BA84A99-6729-339C-1DF8-F55F33A07A23}"/>
              </a:ext>
            </a:extLst>
          </p:cNvPr>
          <p:cNvSpPr txBox="1"/>
          <p:nvPr/>
        </p:nvSpPr>
        <p:spPr>
          <a:xfrm>
            <a:off x="3815255" y="2437666"/>
            <a:ext cx="7792812" cy="584775"/>
          </a:xfrm>
          <a:prstGeom prst="rect">
            <a:avLst/>
          </a:prstGeom>
          <a:solidFill>
            <a:schemeClr val="bg1"/>
          </a:solidFill>
        </p:spPr>
        <p:txBody>
          <a:bodyPr wrap="square">
            <a:spAutoFit/>
          </a:bodyPr>
          <a:lstStyle/>
          <a:p>
            <a:r>
              <a:rPr lang="en-GB" sz="3200" b="1" dirty="0">
                <a:solidFill>
                  <a:srgbClr val="00B0F0"/>
                </a:solidFill>
                <a:latin typeface="Helvetica" pitchFamily="2" charset="0"/>
              </a:rPr>
              <a:t>3.Correlation with Economic Indicators</a:t>
            </a:r>
            <a:endParaRPr lang="en-AD" sz="3200" dirty="0">
              <a:solidFill>
                <a:srgbClr val="00B0F0"/>
              </a:solidFill>
            </a:endParaRPr>
          </a:p>
        </p:txBody>
      </p:sp>
    </p:spTree>
    <p:extLst>
      <p:ext uri="{BB962C8B-B14F-4D97-AF65-F5344CB8AC3E}">
        <p14:creationId xmlns:p14="http://schemas.microsoft.com/office/powerpoint/2010/main" val="12014739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D8A853D-CD84-3E5F-347F-728A9F48C09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036F025-75D2-58F9-ACF7-024D919F41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E878AFE-4428-8A9E-ED48-C332FCAB4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B4D08A-CDD0-E842-DB43-B41FECC2D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5CB411A-E647-12F2-F163-A66CA03436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04FF1A5-6194-C472-6460-3665F3D3EA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6A0161-4A0B-CA2A-E494-15F834057F6E}"/>
              </a:ext>
            </a:extLst>
          </p:cNvPr>
          <p:cNvSpPr>
            <a:spLocks noGrp="1"/>
          </p:cNvSpPr>
          <p:nvPr>
            <p:ph type="title"/>
          </p:nvPr>
        </p:nvSpPr>
        <p:spPr>
          <a:xfrm>
            <a:off x="766119" y="294538"/>
            <a:ext cx="10501431" cy="1033669"/>
          </a:xfrm>
        </p:spPr>
        <p:txBody>
          <a:bodyPr>
            <a:noAutofit/>
          </a:bodyPr>
          <a:lstStyle/>
          <a:p>
            <a:r>
              <a:rPr lang="en-GB" sz="3200" b="1" i="0" dirty="0">
                <a:solidFill>
                  <a:srgbClr val="FFC000"/>
                </a:solidFill>
                <a:effectLst/>
                <a:latin typeface="Helvetica" pitchFamily="2" charset="0"/>
              </a:rPr>
              <a:t>3. Correlation with Economic Indicators</a:t>
            </a:r>
            <a:endParaRPr lang="en-AD" sz="3200" b="1" dirty="0">
              <a:solidFill>
                <a:srgbClr val="FFC000"/>
              </a:solidFill>
              <a:latin typeface="Helvetica" pitchFamily="2" charset="0"/>
            </a:endParaRPr>
          </a:p>
        </p:txBody>
      </p:sp>
      <p:sp>
        <p:nvSpPr>
          <p:cNvPr id="3" name="Content Placeholder 2">
            <a:extLst>
              <a:ext uri="{FF2B5EF4-FFF2-40B4-BE49-F238E27FC236}">
                <a16:creationId xmlns:a16="http://schemas.microsoft.com/office/drawing/2014/main" id="{5091FDC0-F7F6-1629-4DC9-6FCBD7E4DE4B}"/>
              </a:ext>
            </a:extLst>
          </p:cNvPr>
          <p:cNvSpPr>
            <a:spLocks noGrp="1"/>
          </p:cNvSpPr>
          <p:nvPr>
            <p:ph idx="1"/>
          </p:nvPr>
        </p:nvSpPr>
        <p:spPr>
          <a:xfrm>
            <a:off x="429617" y="1891970"/>
            <a:ext cx="9724031" cy="4486528"/>
          </a:xfrm>
        </p:spPr>
        <p:txBody>
          <a:bodyPr anchor="ctr">
            <a:normAutofit/>
          </a:bodyPr>
          <a:lstStyle/>
          <a:p>
            <a:pPr marL="0" indent="0">
              <a:buNone/>
            </a:pPr>
            <a:endParaRPr lang="en-GB" sz="1200" b="1" dirty="0">
              <a:solidFill>
                <a:srgbClr val="C00000"/>
              </a:solidFill>
              <a:latin typeface="Helvetica" pitchFamily="2" charset="0"/>
            </a:endParaRPr>
          </a:p>
          <a:p>
            <a:pPr marL="0" indent="0">
              <a:buNone/>
            </a:pPr>
            <a:endParaRPr lang="en-GB" sz="1200" b="1" dirty="0">
              <a:solidFill>
                <a:srgbClr val="C00000"/>
              </a:solidFill>
              <a:latin typeface="Helvetica" pitchFamily="2" charset="0"/>
            </a:endParaRPr>
          </a:p>
          <a:p>
            <a:pPr marL="0" indent="0">
              <a:buNone/>
            </a:pPr>
            <a:endParaRPr lang="en-GB" sz="1200" b="1" dirty="0">
              <a:solidFill>
                <a:srgbClr val="C00000"/>
              </a:solidFill>
              <a:latin typeface="Helvetica" pitchFamily="2" charset="0"/>
            </a:endParaRPr>
          </a:p>
          <a:p>
            <a:pPr marL="0" indent="0">
              <a:buNone/>
            </a:pPr>
            <a:endParaRPr lang="en-GB" sz="1200" dirty="0">
              <a:latin typeface="Helvetica" pitchFamily="2" charset="0"/>
            </a:endParaRPr>
          </a:p>
        </p:txBody>
      </p:sp>
      <p:sp>
        <p:nvSpPr>
          <p:cNvPr id="4" name="Content Placeholder 2">
            <a:extLst>
              <a:ext uri="{FF2B5EF4-FFF2-40B4-BE49-F238E27FC236}">
                <a16:creationId xmlns:a16="http://schemas.microsoft.com/office/drawing/2014/main" id="{3784EBD9-455A-F281-C718-B5E5C965871B}"/>
              </a:ext>
            </a:extLst>
          </p:cNvPr>
          <p:cNvSpPr txBox="1">
            <a:spLocks/>
          </p:cNvSpPr>
          <p:nvPr/>
        </p:nvSpPr>
        <p:spPr>
          <a:xfrm>
            <a:off x="294500" y="2006385"/>
            <a:ext cx="6477003" cy="37024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900" b="1" dirty="0">
                <a:solidFill>
                  <a:srgbClr val="C00000"/>
                </a:solidFill>
                <a:latin typeface="Helvetica" pitchFamily="2" charset="0"/>
              </a:rPr>
              <a:t> </a:t>
            </a:r>
            <a:endParaRPr lang="en-AD" sz="2900" b="1" dirty="0">
              <a:solidFill>
                <a:srgbClr val="C00000"/>
              </a:solidFill>
              <a:latin typeface="Helvetica" pitchFamily="2" charset="0"/>
            </a:endParaRPr>
          </a:p>
        </p:txBody>
      </p:sp>
      <p:sp>
        <p:nvSpPr>
          <p:cNvPr id="9" name="Content Placeholder 4">
            <a:extLst>
              <a:ext uri="{FF2B5EF4-FFF2-40B4-BE49-F238E27FC236}">
                <a16:creationId xmlns:a16="http://schemas.microsoft.com/office/drawing/2014/main" id="{1FC88208-4130-DD0C-FC44-5C0394032C01}"/>
              </a:ext>
            </a:extLst>
          </p:cNvPr>
          <p:cNvSpPr txBox="1">
            <a:spLocks/>
          </p:cNvSpPr>
          <p:nvPr/>
        </p:nvSpPr>
        <p:spPr>
          <a:xfrm>
            <a:off x="429617" y="1898659"/>
            <a:ext cx="6983630" cy="435133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600" b="1" dirty="0">
                <a:solidFill>
                  <a:srgbClr val="0070C0"/>
                </a:solidFill>
                <a:latin typeface="Helvetica" pitchFamily="2" charset="0"/>
              </a:rPr>
              <a:t>Ex: Pour </a:t>
            </a:r>
            <a:r>
              <a:rPr lang="en-GB" sz="1600" b="1" dirty="0" err="1">
                <a:solidFill>
                  <a:srgbClr val="0070C0"/>
                </a:solidFill>
                <a:latin typeface="Helvetica" pitchFamily="2" charset="0"/>
              </a:rPr>
              <a:t>calculer</a:t>
            </a:r>
            <a:r>
              <a:rPr lang="en-GB" sz="1600" b="1" dirty="0">
                <a:solidFill>
                  <a:srgbClr val="0070C0"/>
                </a:solidFill>
                <a:latin typeface="Helvetica" pitchFamily="2" charset="0"/>
              </a:rPr>
              <a:t> le coefficient de </a:t>
            </a:r>
            <a:r>
              <a:rPr lang="en-GB" sz="1600" b="1" dirty="0" err="1">
                <a:solidFill>
                  <a:srgbClr val="0070C0"/>
                </a:solidFill>
                <a:latin typeface="Helvetica" pitchFamily="2" charset="0"/>
              </a:rPr>
              <a:t>corrélation</a:t>
            </a:r>
            <a:r>
              <a:rPr lang="en-GB" sz="1600" b="1" dirty="0">
                <a:solidFill>
                  <a:srgbClr val="0070C0"/>
                </a:solidFill>
                <a:latin typeface="Helvetica" pitchFamily="2" charset="0"/>
              </a:rPr>
              <a:t> entre les </a:t>
            </a:r>
            <a:r>
              <a:rPr lang="en-GB" sz="1600" b="1" dirty="0" err="1">
                <a:solidFill>
                  <a:srgbClr val="0070C0"/>
                </a:solidFill>
                <a:latin typeface="Helvetica" pitchFamily="2" charset="0"/>
              </a:rPr>
              <a:t>rendements</a:t>
            </a:r>
            <a:r>
              <a:rPr lang="en-GB" sz="1600" b="1" dirty="0">
                <a:solidFill>
                  <a:srgbClr val="0070C0"/>
                </a:solidFill>
                <a:latin typeface="Helvetica" pitchFamily="2" charset="0"/>
              </a:rPr>
              <a:t> du Bitcoin et les </a:t>
            </a:r>
            <a:r>
              <a:rPr lang="en-GB" sz="1600" b="1" dirty="0" err="1">
                <a:solidFill>
                  <a:srgbClr val="0070C0"/>
                </a:solidFill>
                <a:latin typeface="Helvetica" pitchFamily="2" charset="0"/>
              </a:rPr>
              <a:t>taux</a:t>
            </a:r>
            <a:r>
              <a:rPr lang="en-GB" sz="1600" b="1" dirty="0">
                <a:solidFill>
                  <a:srgbClr val="0070C0"/>
                </a:solidFill>
                <a:latin typeface="Helvetica" pitchFamily="2" charset="0"/>
              </a:rPr>
              <a:t> </a:t>
            </a:r>
            <a:r>
              <a:rPr lang="en-GB" sz="1600" b="1" dirty="0" err="1">
                <a:solidFill>
                  <a:srgbClr val="0070C0"/>
                </a:solidFill>
                <a:latin typeface="Helvetica" pitchFamily="2" charset="0"/>
              </a:rPr>
              <a:t>d'inflation</a:t>
            </a:r>
            <a:r>
              <a:rPr lang="en-GB" sz="1600" b="1" dirty="0">
                <a:solidFill>
                  <a:srgbClr val="0070C0"/>
                </a:solidFill>
                <a:latin typeface="Helvetica" pitchFamily="2" charset="0"/>
              </a:rPr>
              <a:t> :</a:t>
            </a:r>
          </a:p>
          <a:p>
            <a:r>
              <a:rPr lang="en-GB" sz="1200" dirty="0" err="1">
                <a:latin typeface="Helvetica" pitchFamily="2" charset="0"/>
              </a:rPr>
              <a:t>Collectez</a:t>
            </a:r>
            <a:r>
              <a:rPr lang="en-GB" sz="1200" dirty="0">
                <a:latin typeface="Helvetica" pitchFamily="2" charset="0"/>
              </a:rPr>
              <a:t> les </a:t>
            </a:r>
            <a:r>
              <a:rPr lang="en-GB" sz="1200" dirty="0" err="1">
                <a:latin typeface="Helvetica" pitchFamily="2" charset="0"/>
              </a:rPr>
              <a:t>rendements</a:t>
            </a:r>
            <a:r>
              <a:rPr lang="en-GB" sz="1200" dirty="0">
                <a:latin typeface="Helvetica" pitchFamily="2" charset="0"/>
              </a:rPr>
              <a:t> </a:t>
            </a:r>
            <a:r>
              <a:rPr lang="en-GB" sz="1200" dirty="0" err="1">
                <a:latin typeface="Helvetica" pitchFamily="2" charset="0"/>
              </a:rPr>
              <a:t>mensuels</a:t>
            </a:r>
            <a:r>
              <a:rPr lang="en-GB" sz="1200" dirty="0">
                <a:latin typeface="Helvetica" pitchFamily="2" charset="0"/>
              </a:rPr>
              <a:t> du Bitcoin et les </a:t>
            </a:r>
            <a:r>
              <a:rPr lang="en-GB" sz="1200" dirty="0" err="1">
                <a:latin typeface="Helvetica" pitchFamily="2" charset="0"/>
              </a:rPr>
              <a:t>taux</a:t>
            </a:r>
            <a:r>
              <a:rPr lang="en-GB" sz="1200" dirty="0">
                <a:latin typeface="Helvetica" pitchFamily="2" charset="0"/>
              </a:rPr>
              <a:t> </a:t>
            </a:r>
            <a:r>
              <a:rPr lang="en-GB" sz="1200" dirty="0" err="1">
                <a:latin typeface="Helvetica" pitchFamily="2" charset="0"/>
              </a:rPr>
              <a:t>d'inflation</a:t>
            </a:r>
            <a:r>
              <a:rPr lang="en-GB" sz="1200" dirty="0">
                <a:latin typeface="Helvetica" pitchFamily="2" charset="0"/>
              </a:rPr>
              <a:t> pour </a:t>
            </a:r>
            <a:r>
              <a:rPr lang="en-GB" sz="1200" dirty="0" err="1">
                <a:latin typeface="Helvetica" pitchFamily="2" charset="0"/>
              </a:rPr>
              <a:t>une</a:t>
            </a:r>
            <a:r>
              <a:rPr lang="en-GB" sz="1200" dirty="0">
                <a:latin typeface="Helvetica" pitchFamily="2" charset="0"/>
              </a:rPr>
              <a:t> </a:t>
            </a:r>
            <a:r>
              <a:rPr lang="en-GB" sz="1200" dirty="0" err="1">
                <a:latin typeface="Helvetica" pitchFamily="2" charset="0"/>
              </a:rPr>
              <a:t>période</a:t>
            </a:r>
            <a:r>
              <a:rPr lang="en-GB" sz="1200" dirty="0">
                <a:latin typeface="Helvetica" pitchFamily="2" charset="0"/>
              </a:rPr>
              <a:t> </a:t>
            </a:r>
            <a:r>
              <a:rPr lang="en-GB" sz="1200" dirty="0" err="1">
                <a:latin typeface="Helvetica" pitchFamily="2" charset="0"/>
              </a:rPr>
              <a:t>spécifique</a:t>
            </a:r>
            <a:r>
              <a:rPr lang="en-GB" sz="1200" dirty="0">
                <a:latin typeface="Helvetica" pitchFamily="2" charset="0"/>
              </a:rPr>
              <a:t> (par </a:t>
            </a:r>
            <a:r>
              <a:rPr lang="en-GB" sz="1200" dirty="0" err="1">
                <a:latin typeface="Helvetica" pitchFamily="2" charset="0"/>
              </a:rPr>
              <a:t>exemple</a:t>
            </a:r>
            <a:r>
              <a:rPr lang="en-GB" sz="1200" dirty="0">
                <a:latin typeface="Helvetica" pitchFamily="2" charset="0"/>
              </a:rPr>
              <a:t>, 2020-2025).</a:t>
            </a:r>
          </a:p>
          <a:p>
            <a:r>
              <a:rPr lang="en-GB" sz="1200" dirty="0" err="1">
                <a:latin typeface="Helvetica" pitchFamily="2" charset="0"/>
              </a:rPr>
              <a:t>Utilisez</a:t>
            </a:r>
            <a:r>
              <a:rPr lang="en-GB" sz="1200" dirty="0">
                <a:latin typeface="Helvetica" pitchFamily="2" charset="0"/>
              </a:rPr>
              <a:t> la </a:t>
            </a:r>
            <a:r>
              <a:rPr lang="en-GB" sz="1200" dirty="0" err="1">
                <a:latin typeface="Helvetica" pitchFamily="2" charset="0"/>
              </a:rPr>
              <a:t>formule</a:t>
            </a:r>
            <a:r>
              <a:rPr lang="en-GB" sz="1200" dirty="0">
                <a:latin typeface="Helvetica" pitchFamily="2" charset="0"/>
              </a:rPr>
              <a:t> du coefficient de </a:t>
            </a:r>
            <a:r>
              <a:rPr lang="en-GB" sz="1200" dirty="0" err="1">
                <a:latin typeface="Helvetica" pitchFamily="2" charset="0"/>
              </a:rPr>
              <a:t>corrélation</a:t>
            </a:r>
            <a:r>
              <a:rPr lang="en-GB" sz="1200" dirty="0">
                <a:latin typeface="Helvetica" pitchFamily="2" charset="0"/>
              </a:rPr>
              <a:t> de Pearson : (Pearson correlation coefficient formula</a:t>
            </a:r>
            <a:r>
              <a:rPr lang="en-GB" sz="1200" dirty="0">
                <a:latin typeface="Helvetica" pitchFamily="2" charset="0"/>
                <a:sym typeface="Wingdings" pitchFamily="2" charset="2"/>
              </a:rPr>
              <a:t> ) </a:t>
            </a:r>
            <a:endParaRPr lang="en-GB" sz="1200" dirty="0">
              <a:latin typeface="Helvetica" pitchFamily="2" charset="0"/>
            </a:endParaRPr>
          </a:p>
          <a:p>
            <a:r>
              <a:rPr lang="en-GB" sz="1800" b="1" dirty="0">
                <a:latin typeface="Helvetica" pitchFamily="2" charset="0"/>
              </a:rPr>
              <a:t>r = </a:t>
            </a:r>
            <a:r>
              <a:rPr lang="el-GR" sz="1800" b="1" dirty="0">
                <a:latin typeface="Helvetica" pitchFamily="2" charset="0"/>
              </a:rPr>
              <a:t>Σ((</a:t>
            </a:r>
            <a:r>
              <a:rPr lang="en-GB" sz="1800" b="1" dirty="0">
                <a:latin typeface="Helvetica" pitchFamily="2" charset="0"/>
              </a:rPr>
              <a:t>x - </a:t>
            </a:r>
            <a:r>
              <a:rPr lang="el-GR" sz="1800" b="1" dirty="0">
                <a:latin typeface="Helvetica" pitchFamily="2" charset="0"/>
              </a:rPr>
              <a:t>μ</a:t>
            </a:r>
            <a:r>
              <a:rPr lang="en-GB" sz="1800" b="1" dirty="0">
                <a:latin typeface="Helvetica" pitchFamily="2" charset="0"/>
              </a:rPr>
              <a:t>x)(y - </a:t>
            </a:r>
            <a:r>
              <a:rPr lang="el-GR" sz="1800" b="1" dirty="0">
                <a:latin typeface="Helvetica" pitchFamily="2" charset="0"/>
              </a:rPr>
              <a:t>μ</a:t>
            </a:r>
            <a:r>
              <a:rPr lang="en-GB" sz="1800" b="1" dirty="0">
                <a:latin typeface="Helvetica" pitchFamily="2" charset="0"/>
              </a:rPr>
              <a:t>y)) / (</a:t>
            </a:r>
            <a:r>
              <a:rPr lang="el-GR" sz="1800" b="1" dirty="0">
                <a:latin typeface="Helvetica" pitchFamily="2" charset="0"/>
              </a:rPr>
              <a:t>σ</a:t>
            </a:r>
            <a:r>
              <a:rPr lang="en-GB" sz="1800" b="1" dirty="0">
                <a:latin typeface="Helvetica" pitchFamily="2" charset="0"/>
              </a:rPr>
              <a:t>x * </a:t>
            </a:r>
            <a:r>
              <a:rPr lang="el-GR" sz="1800" b="1" dirty="0">
                <a:latin typeface="Helvetica" pitchFamily="2" charset="0"/>
              </a:rPr>
              <a:t>σ</a:t>
            </a:r>
            <a:r>
              <a:rPr lang="en-GB" sz="1800" b="1" dirty="0">
                <a:latin typeface="Helvetica" pitchFamily="2" charset="0"/>
              </a:rPr>
              <a:t>y)</a:t>
            </a:r>
          </a:p>
          <a:p>
            <a:pPr marL="0" indent="0">
              <a:buNone/>
            </a:pPr>
            <a:endParaRPr lang="en-GB" sz="1200" dirty="0">
              <a:latin typeface="Helvetica" pitchFamily="2" charset="0"/>
            </a:endParaRPr>
          </a:p>
          <a:p>
            <a:pPr marL="0" indent="0">
              <a:buNone/>
            </a:pPr>
            <a:r>
              <a:rPr lang="en-GB" sz="1400" b="1" dirty="0" err="1">
                <a:solidFill>
                  <a:srgbClr val="0070C0"/>
                </a:solidFill>
                <a:latin typeface="Helvetica" pitchFamily="2" charset="0"/>
              </a:rPr>
              <a:t>Où</a:t>
            </a:r>
            <a:r>
              <a:rPr lang="en-GB" sz="1400" b="1" dirty="0">
                <a:solidFill>
                  <a:srgbClr val="0070C0"/>
                </a:solidFill>
                <a:latin typeface="Helvetica" pitchFamily="2" charset="0"/>
              </a:rPr>
              <a:t> :</a:t>
            </a:r>
          </a:p>
          <a:p>
            <a:r>
              <a:rPr lang="en-GB" sz="1200" dirty="0">
                <a:latin typeface="Helvetica" pitchFamily="2" charset="0"/>
              </a:rPr>
              <a:t>x = </a:t>
            </a:r>
            <a:r>
              <a:rPr lang="en-GB" sz="1200" dirty="0" err="1">
                <a:latin typeface="Helvetica" pitchFamily="2" charset="0"/>
              </a:rPr>
              <a:t>Rendements</a:t>
            </a:r>
            <a:r>
              <a:rPr lang="en-GB" sz="1200" dirty="0">
                <a:latin typeface="Helvetica" pitchFamily="2" charset="0"/>
              </a:rPr>
              <a:t> </a:t>
            </a:r>
            <a:r>
              <a:rPr lang="en-GB" sz="1200" dirty="0" err="1">
                <a:latin typeface="Helvetica" pitchFamily="2" charset="0"/>
              </a:rPr>
              <a:t>mensuels</a:t>
            </a:r>
            <a:r>
              <a:rPr lang="en-GB" sz="1200" dirty="0">
                <a:latin typeface="Helvetica" pitchFamily="2" charset="0"/>
              </a:rPr>
              <a:t> du Bitcoin</a:t>
            </a:r>
          </a:p>
          <a:p>
            <a:r>
              <a:rPr lang="en-GB" sz="1200" dirty="0">
                <a:latin typeface="Helvetica" pitchFamily="2" charset="0"/>
              </a:rPr>
              <a:t>y = </a:t>
            </a:r>
            <a:r>
              <a:rPr lang="en-GB" sz="1200" dirty="0" err="1">
                <a:latin typeface="Helvetica" pitchFamily="2" charset="0"/>
              </a:rPr>
              <a:t>Taux</a:t>
            </a:r>
            <a:r>
              <a:rPr lang="en-GB" sz="1200" dirty="0">
                <a:latin typeface="Helvetica" pitchFamily="2" charset="0"/>
              </a:rPr>
              <a:t> </a:t>
            </a:r>
            <a:r>
              <a:rPr lang="en-GB" sz="1200" dirty="0" err="1">
                <a:latin typeface="Helvetica" pitchFamily="2" charset="0"/>
              </a:rPr>
              <a:t>d'inflation</a:t>
            </a:r>
            <a:r>
              <a:rPr lang="en-GB" sz="1200" dirty="0">
                <a:latin typeface="Helvetica" pitchFamily="2" charset="0"/>
              </a:rPr>
              <a:t> </a:t>
            </a:r>
            <a:r>
              <a:rPr lang="en-GB" sz="1200" dirty="0" err="1">
                <a:latin typeface="Helvetica" pitchFamily="2" charset="0"/>
              </a:rPr>
              <a:t>mensuels</a:t>
            </a:r>
            <a:r>
              <a:rPr lang="en-GB" sz="1200" dirty="0">
                <a:latin typeface="Helvetica" pitchFamily="2" charset="0"/>
              </a:rPr>
              <a:t> </a:t>
            </a:r>
            <a:r>
              <a:rPr lang="en-GB" sz="1200" dirty="0" err="1">
                <a:latin typeface="Helvetica" pitchFamily="2" charset="0"/>
              </a:rPr>
              <a:t>en</a:t>
            </a:r>
            <a:r>
              <a:rPr lang="en-GB" sz="1200" dirty="0">
                <a:latin typeface="Helvetica" pitchFamily="2" charset="0"/>
              </a:rPr>
              <a:t> </a:t>
            </a:r>
            <a:r>
              <a:rPr lang="en-GB" sz="1200" b="1" dirty="0">
                <a:latin typeface="Helvetica" pitchFamily="2" charset="0"/>
              </a:rPr>
              <a:t>France </a:t>
            </a:r>
            <a:r>
              <a:rPr lang="en-GB" sz="1200" b="1" dirty="0" err="1">
                <a:latin typeface="Helvetica" pitchFamily="2" charset="0"/>
              </a:rPr>
              <a:t>ou</a:t>
            </a:r>
            <a:r>
              <a:rPr lang="en-GB" sz="1200" b="1" dirty="0">
                <a:latin typeface="Helvetica" pitchFamily="2" charset="0"/>
              </a:rPr>
              <a:t> Eurozone </a:t>
            </a:r>
          </a:p>
          <a:p>
            <a:r>
              <a:rPr lang="el-GR" sz="1200" dirty="0">
                <a:latin typeface="Helvetica" pitchFamily="2" charset="0"/>
              </a:rPr>
              <a:t>μ</a:t>
            </a:r>
            <a:r>
              <a:rPr lang="en-GB" sz="1200" dirty="0">
                <a:latin typeface="Helvetica" pitchFamily="2" charset="0"/>
              </a:rPr>
              <a:t>x = Moyenne des </a:t>
            </a:r>
            <a:r>
              <a:rPr lang="en-GB" sz="1200" dirty="0" err="1">
                <a:latin typeface="Helvetica" pitchFamily="2" charset="0"/>
              </a:rPr>
              <a:t>rendements</a:t>
            </a:r>
            <a:r>
              <a:rPr lang="en-GB" sz="1200" dirty="0">
                <a:latin typeface="Helvetica" pitchFamily="2" charset="0"/>
              </a:rPr>
              <a:t> du Bitcoin</a:t>
            </a:r>
          </a:p>
          <a:p>
            <a:r>
              <a:rPr lang="el-GR" sz="1200" dirty="0">
                <a:latin typeface="Helvetica" pitchFamily="2" charset="0"/>
              </a:rPr>
              <a:t>μ</a:t>
            </a:r>
            <a:r>
              <a:rPr lang="en-GB" sz="1200" dirty="0">
                <a:latin typeface="Helvetica" pitchFamily="2" charset="0"/>
              </a:rPr>
              <a:t>y = Moyenne des </a:t>
            </a:r>
            <a:r>
              <a:rPr lang="en-GB" sz="1200" dirty="0" err="1">
                <a:latin typeface="Helvetica" pitchFamily="2" charset="0"/>
              </a:rPr>
              <a:t>taux</a:t>
            </a:r>
            <a:r>
              <a:rPr lang="en-GB" sz="1200" dirty="0">
                <a:latin typeface="Helvetica" pitchFamily="2" charset="0"/>
              </a:rPr>
              <a:t> </a:t>
            </a:r>
            <a:r>
              <a:rPr lang="en-GB" sz="1200" dirty="0" err="1">
                <a:latin typeface="Helvetica" pitchFamily="2" charset="0"/>
              </a:rPr>
              <a:t>d'inflation</a:t>
            </a:r>
            <a:endParaRPr lang="en-GB" sz="1200" dirty="0">
              <a:latin typeface="Helvetica" pitchFamily="2" charset="0"/>
            </a:endParaRPr>
          </a:p>
          <a:p>
            <a:r>
              <a:rPr lang="el-GR" sz="1200" dirty="0">
                <a:latin typeface="Helvetica" pitchFamily="2" charset="0"/>
              </a:rPr>
              <a:t>σ</a:t>
            </a:r>
            <a:r>
              <a:rPr lang="en-GB" sz="1200" dirty="0">
                <a:latin typeface="Helvetica" pitchFamily="2" charset="0"/>
              </a:rPr>
              <a:t>x = </a:t>
            </a:r>
            <a:r>
              <a:rPr lang="en-GB" sz="1200" dirty="0" err="1">
                <a:latin typeface="Helvetica" pitchFamily="2" charset="0"/>
              </a:rPr>
              <a:t>Écart</a:t>
            </a:r>
            <a:r>
              <a:rPr lang="en-GB" sz="1200" dirty="0">
                <a:latin typeface="Helvetica" pitchFamily="2" charset="0"/>
              </a:rPr>
              <a:t> type des </a:t>
            </a:r>
            <a:r>
              <a:rPr lang="en-GB" sz="1200" dirty="0" err="1">
                <a:latin typeface="Helvetica" pitchFamily="2" charset="0"/>
              </a:rPr>
              <a:t>rendements</a:t>
            </a:r>
            <a:r>
              <a:rPr lang="en-GB" sz="1200" dirty="0">
                <a:latin typeface="Helvetica" pitchFamily="2" charset="0"/>
              </a:rPr>
              <a:t> du Bitcoin</a:t>
            </a:r>
          </a:p>
          <a:p>
            <a:r>
              <a:rPr lang="el-GR" sz="1200" dirty="0">
                <a:latin typeface="Helvetica" pitchFamily="2" charset="0"/>
              </a:rPr>
              <a:t>σ</a:t>
            </a:r>
            <a:r>
              <a:rPr lang="en-GB" sz="1200" dirty="0">
                <a:latin typeface="Helvetica" pitchFamily="2" charset="0"/>
              </a:rPr>
              <a:t>y = </a:t>
            </a:r>
            <a:r>
              <a:rPr lang="en-GB" sz="1200" dirty="0" err="1">
                <a:latin typeface="Helvetica" pitchFamily="2" charset="0"/>
              </a:rPr>
              <a:t>Écart</a:t>
            </a:r>
            <a:r>
              <a:rPr lang="en-GB" sz="1200" dirty="0">
                <a:latin typeface="Helvetica" pitchFamily="2" charset="0"/>
              </a:rPr>
              <a:t> type des </a:t>
            </a:r>
            <a:r>
              <a:rPr lang="en-GB" sz="1200" dirty="0" err="1">
                <a:latin typeface="Helvetica" pitchFamily="2" charset="0"/>
              </a:rPr>
              <a:t>taux</a:t>
            </a:r>
            <a:r>
              <a:rPr lang="en-GB" sz="1200" dirty="0">
                <a:latin typeface="Helvetica" pitchFamily="2" charset="0"/>
              </a:rPr>
              <a:t> </a:t>
            </a:r>
            <a:r>
              <a:rPr lang="en-GB" sz="1200" dirty="0" err="1">
                <a:latin typeface="Helvetica" pitchFamily="2" charset="0"/>
              </a:rPr>
              <a:t>d'inflation</a:t>
            </a:r>
            <a:endParaRPr lang="en-GB" sz="1200" dirty="0">
              <a:latin typeface="Helvetica" pitchFamily="2" charset="0"/>
            </a:endParaRPr>
          </a:p>
          <a:p>
            <a:pPr marL="0" indent="0">
              <a:buNone/>
            </a:pPr>
            <a:endParaRPr lang="en-GB" sz="1200" dirty="0">
              <a:latin typeface="Helvetica" pitchFamily="2" charset="0"/>
            </a:endParaRPr>
          </a:p>
          <a:p>
            <a:pPr marL="0" indent="0">
              <a:buNone/>
            </a:pPr>
            <a:r>
              <a:rPr lang="en-GB" sz="1400" b="1" dirty="0">
                <a:solidFill>
                  <a:srgbClr val="0070C0"/>
                </a:solidFill>
                <a:latin typeface="Helvetica" pitchFamily="2" charset="0"/>
              </a:rPr>
              <a:t>Un coefficient de </a:t>
            </a:r>
            <a:r>
              <a:rPr lang="en-GB" sz="1400" b="1" dirty="0" err="1">
                <a:solidFill>
                  <a:srgbClr val="0070C0"/>
                </a:solidFill>
                <a:latin typeface="Helvetica" pitchFamily="2" charset="0"/>
              </a:rPr>
              <a:t>corrélation</a:t>
            </a:r>
            <a:r>
              <a:rPr lang="en-GB" sz="1400" b="1" dirty="0">
                <a:solidFill>
                  <a:srgbClr val="0070C0"/>
                </a:solidFill>
                <a:latin typeface="Helvetica" pitchFamily="2" charset="0"/>
              </a:rPr>
              <a:t> </a:t>
            </a:r>
            <a:r>
              <a:rPr lang="en-GB" sz="1400" b="1" dirty="0" err="1">
                <a:solidFill>
                  <a:srgbClr val="0070C0"/>
                </a:solidFill>
                <a:latin typeface="Helvetica" pitchFamily="2" charset="0"/>
              </a:rPr>
              <a:t>proche</a:t>
            </a:r>
            <a:r>
              <a:rPr lang="en-GB" sz="1400" b="1" dirty="0">
                <a:solidFill>
                  <a:srgbClr val="0070C0"/>
                </a:solidFill>
                <a:latin typeface="Helvetica" pitchFamily="2" charset="0"/>
              </a:rPr>
              <a:t> de 0 </a:t>
            </a:r>
            <a:r>
              <a:rPr lang="en-GB" sz="1400" b="1" dirty="0" err="1">
                <a:solidFill>
                  <a:srgbClr val="0070C0"/>
                </a:solidFill>
                <a:latin typeface="Helvetica" pitchFamily="2" charset="0"/>
              </a:rPr>
              <a:t>indique</a:t>
            </a:r>
            <a:r>
              <a:rPr lang="en-GB" sz="1400" b="1" dirty="0">
                <a:solidFill>
                  <a:srgbClr val="0070C0"/>
                </a:solidFill>
                <a:latin typeface="Helvetica" pitchFamily="2" charset="0"/>
              </a:rPr>
              <a:t> </a:t>
            </a:r>
            <a:r>
              <a:rPr lang="en-GB" sz="1400" b="1" dirty="0" err="1">
                <a:solidFill>
                  <a:srgbClr val="0070C0"/>
                </a:solidFill>
                <a:latin typeface="Helvetica" pitchFamily="2" charset="0"/>
              </a:rPr>
              <a:t>une</a:t>
            </a:r>
            <a:r>
              <a:rPr lang="en-GB" sz="1400" b="1" dirty="0">
                <a:solidFill>
                  <a:srgbClr val="0070C0"/>
                </a:solidFill>
                <a:latin typeface="Helvetica" pitchFamily="2" charset="0"/>
              </a:rPr>
              <a:t> relation </a:t>
            </a:r>
            <a:r>
              <a:rPr lang="en-GB" sz="1400" b="1" dirty="0" err="1">
                <a:solidFill>
                  <a:srgbClr val="0070C0"/>
                </a:solidFill>
                <a:latin typeface="Helvetica" pitchFamily="2" charset="0"/>
              </a:rPr>
              <a:t>faible</a:t>
            </a:r>
            <a:r>
              <a:rPr lang="en-GB" sz="1400" b="1" dirty="0">
                <a:solidFill>
                  <a:srgbClr val="0070C0"/>
                </a:solidFill>
                <a:latin typeface="Helvetica" pitchFamily="2" charset="0"/>
              </a:rPr>
              <a:t>, </a:t>
            </a:r>
            <a:r>
              <a:rPr lang="en-GB" sz="1400" b="1" dirty="0" err="1">
                <a:solidFill>
                  <a:srgbClr val="0070C0"/>
                </a:solidFill>
                <a:latin typeface="Helvetica" pitchFamily="2" charset="0"/>
              </a:rPr>
              <a:t>tandis</a:t>
            </a:r>
            <a:r>
              <a:rPr lang="en-GB" sz="1400" b="1" dirty="0">
                <a:solidFill>
                  <a:srgbClr val="0070C0"/>
                </a:solidFill>
                <a:latin typeface="Helvetica" pitchFamily="2" charset="0"/>
              </a:rPr>
              <a:t> que des </a:t>
            </a:r>
            <a:r>
              <a:rPr lang="en-GB" sz="1400" b="1" dirty="0" err="1">
                <a:solidFill>
                  <a:srgbClr val="0070C0"/>
                </a:solidFill>
                <a:latin typeface="Helvetica" pitchFamily="2" charset="0"/>
              </a:rPr>
              <a:t>valeurs</a:t>
            </a:r>
            <a:r>
              <a:rPr lang="en-GB" sz="1400" b="1" dirty="0">
                <a:solidFill>
                  <a:srgbClr val="0070C0"/>
                </a:solidFill>
                <a:latin typeface="Helvetica" pitchFamily="2" charset="0"/>
              </a:rPr>
              <a:t> plus </a:t>
            </a:r>
            <a:r>
              <a:rPr lang="en-GB" sz="1400" b="1" dirty="0" err="1">
                <a:solidFill>
                  <a:srgbClr val="0070C0"/>
                </a:solidFill>
                <a:latin typeface="Helvetica" pitchFamily="2" charset="0"/>
              </a:rPr>
              <a:t>proches</a:t>
            </a:r>
            <a:r>
              <a:rPr lang="en-GB" sz="1400" b="1" dirty="0">
                <a:solidFill>
                  <a:srgbClr val="0070C0"/>
                </a:solidFill>
                <a:latin typeface="Helvetica" pitchFamily="2" charset="0"/>
              </a:rPr>
              <a:t> de 1 </a:t>
            </a:r>
            <a:r>
              <a:rPr lang="en-GB" sz="1400" b="1" dirty="0" err="1">
                <a:solidFill>
                  <a:srgbClr val="0070C0"/>
                </a:solidFill>
                <a:latin typeface="Helvetica" pitchFamily="2" charset="0"/>
              </a:rPr>
              <a:t>ou</a:t>
            </a:r>
            <a:r>
              <a:rPr lang="en-GB" sz="1400" b="1" dirty="0">
                <a:solidFill>
                  <a:srgbClr val="0070C0"/>
                </a:solidFill>
                <a:latin typeface="Helvetica" pitchFamily="2" charset="0"/>
              </a:rPr>
              <a:t> -1 </a:t>
            </a:r>
            <a:r>
              <a:rPr lang="en-GB" sz="1400" b="1" dirty="0" err="1">
                <a:solidFill>
                  <a:srgbClr val="0070C0"/>
                </a:solidFill>
                <a:latin typeface="Helvetica" pitchFamily="2" charset="0"/>
              </a:rPr>
              <a:t>indiquent</a:t>
            </a:r>
            <a:r>
              <a:rPr lang="en-GB" sz="1400" b="1" dirty="0">
                <a:solidFill>
                  <a:srgbClr val="0070C0"/>
                </a:solidFill>
                <a:latin typeface="Helvetica" pitchFamily="2" charset="0"/>
              </a:rPr>
              <a:t> des relations positives </a:t>
            </a:r>
            <a:r>
              <a:rPr lang="en-GB" sz="1400" b="1" dirty="0" err="1">
                <a:solidFill>
                  <a:srgbClr val="0070C0"/>
                </a:solidFill>
                <a:latin typeface="Helvetica" pitchFamily="2" charset="0"/>
              </a:rPr>
              <a:t>ou</a:t>
            </a:r>
            <a:r>
              <a:rPr lang="en-GB" sz="1400" b="1" dirty="0">
                <a:solidFill>
                  <a:srgbClr val="0070C0"/>
                </a:solidFill>
                <a:latin typeface="Helvetica" pitchFamily="2" charset="0"/>
              </a:rPr>
              <a:t> </a:t>
            </a:r>
            <a:r>
              <a:rPr lang="en-GB" sz="1400" b="1" dirty="0" err="1">
                <a:solidFill>
                  <a:srgbClr val="0070C0"/>
                </a:solidFill>
                <a:latin typeface="Helvetica" pitchFamily="2" charset="0"/>
              </a:rPr>
              <a:t>négatives</a:t>
            </a:r>
            <a:r>
              <a:rPr lang="en-GB" sz="1400" b="1" dirty="0">
                <a:solidFill>
                  <a:srgbClr val="0070C0"/>
                </a:solidFill>
                <a:latin typeface="Helvetica" pitchFamily="2" charset="0"/>
              </a:rPr>
              <a:t> plus fortes, </a:t>
            </a:r>
            <a:r>
              <a:rPr lang="en-GB" sz="1400" b="1" dirty="0" err="1">
                <a:solidFill>
                  <a:srgbClr val="0070C0"/>
                </a:solidFill>
                <a:latin typeface="Helvetica" pitchFamily="2" charset="0"/>
              </a:rPr>
              <a:t>respectivement</a:t>
            </a:r>
            <a:r>
              <a:rPr lang="en-GB" sz="1400" b="1" dirty="0">
                <a:solidFill>
                  <a:srgbClr val="0070C0"/>
                </a:solidFill>
                <a:latin typeface="Helvetica" pitchFamily="2" charset="0"/>
              </a:rPr>
              <a:t>.</a:t>
            </a:r>
            <a:endParaRPr lang="en-AD" sz="1400" b="1" dirty="0">
              <a:solidFill>
                <a:srgbClr val="0070C0"/>
              </a:solidFill>
              <a:latin typeface="Helvetica" pitchFamily="2" charset="0"/>
            </a:endParaRPr>
          </a:p>
        </p:txBody>
      </p:sp>
      <p:pic>
        <p:nvPicPr>
          <p:cNvPr id="11" name="Picture 10">
            <a:extLst>
              <a:ext uri="{FF2B5EF4-FFF2-40B4-BE49-F238E27FC236}">
                <a16:creationId xmlns:a16="http://schemas.microsoft.com/office/drawing/2014/main" id="{4E9DE189-9B6B-0CB7-8475-9CF278FD9584}"/>
              </a:ext>
            </a:extLst>
          </p:cNvPr>
          <p:cNvPicPr>
            <a:picLocks noChangeAspect="1"/>
          </p:cNvPicPr>
          <p:nvPr/>
        </p:nvPicPr>
        <p:blipFill>
          <a:blip r:embed="rId3"/>
          <a:stretch>
            <a:fillRect/>
          </a:stretch>
        </p:blipFill>
        <p:spPr>
          <a:xfrm>
            <a:off x="8526162" y="1891970"/>
            <a:ext cx="3480067" cy="196060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3" name="Online Media 12" descr="Bitcoin vs. Gold: How the 2024 Halving Has Shifted the Inflation Dynamics">
            <a:hlinkClick r:id="" action="ppaction://media"/>
            <a:extLst>
              <a:ext uri="{FF2B5EF4-FFF2-40B4-BE49-F238E27FC236}">
                <a16:creationId xmlns:a16="http://schemas.microsoft.com/office/drawing/2014/main" id="{7889C261-2263-0BB3-921C-E01BD0F16B0F}"/>
              </a:ext>
            </a:extLst>
          </p:cNvPr>
          <p:cNvPicPr>
            <a:picLocks noRot="1" noChangeAspect="1"/>
          </p:cNvPicPr>
          <p:nvPr>
            <a:videoFile r:link="rId1"/>
          </p:nvPr>
        </p:nvPicPr>
        <p:blipFill>
          <a:blip r:embed="rId4"/>
          <a:stretch>
            <a:fillRect/>
          </a:stretch>
        </p:blipFill>
        <p:spPr>
          <a:xfrm>
            <a:off x="8429636" y="4164439"/>
            <a:ext cx="3576593" cy="2020775"/>
          </a:xfrm>
          <a:prstGeom prst="rect">
            <a:avLst/>
          </a:prstGeom>
        </p:spPr>
      </p:pic>
      <p:sp>
        <p:nvSpPr>
          <p:cNvPr id="15" name="Footer Placeholder 14">
            <a:extLst>
              <a:ext uri="{FF2B5EF4-FFF2-40B4-BE49-F238E27FC236}">
                <a16:creationId xmlns:a16="http://schemas.microsoft.com/office/drawing/2014/main" id="{56841135-E106-24E3-F6AC-6DC6299B5FEE}"/>
              </a:ext>
            </a:extLst>
          </p:cNvPr>
          <p:cNvSpPr>
            <a:spLocks noGrp="1"/>
          </p:cNvSpPr>
          <p:nvPr>
            <p:ph type="ftr" sz="quarter" idx="11"/>
          </p:nvPr>
        </p:nvSpPr>
        <p:spPr/>
        <p:txBody>
          <a:bodyPr/>
          <a:lstStyle/>
          <a:p>
            <a:endParaRPr lang="en-AD"/>
          </a:p>
        </p:txBody>
      </p:sp>
      <p:sp>
        <p:nvSpPr>
          <p:cNvPr id="17" name="Slide Number Placeholder 16">
            <a:extLst>
              <a:ext uri="{FF2B5EF4-FFF2-40B4-BE49-F238E27FC236}">
                <a16:creationId xmlns:a16="http://schemas.microsoft.com/office/drawing/2014/main" id="{825489E1-C2B9-E638-E7A4-0F705AFDD1C7}"/>
              </a:ext>
            </a:extLst>
          </p:cNvPr>
          <p:cNvSpPr>
            <a:spLocks noGrp="1"/>
          </p:cNvSpPr>
          <p:nvPr>
            <p:ph type="sldNum" sz="quarter" idx="12"/>
          </p:nvPr>
        </p:nvSpPr>
        <p:spPr/>
        <p:txBody>
          <a:bodyPr/>
          <a:lstStyle/>
          <a:p>
            <a:fld id="{83FD839A-6A21-0E45-AC65-E52854697595}" type="slidenum">
              <a:rPr lang="en-AD" smtClean="0"/>
              <a:t>14</a:t>
            </a:fld>
            <a:endParaRPr lang="en-AD"/>
          </a:p>
        </p:txBody>
      </p:sp>
    </p:spTree>
    <p:extLst>
      <p:ext uri="{BB962C8B-B14F-4D97-AF65-F5344CB8AC3E}">
        <p14:creationId xmlns:p14="http://schemas.microsoft.com/office/powerpoint/2010/main" val="727621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D8A853D-CD84-3E5F-347F-728A9F48C09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036F025-75D2-58F9-ACF7-024D919F41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E878AFE-4428-8A9E-ED48-C332FCAB4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B4D08A-CDD0-E842-DB43-B41FECC2D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5CB411A-E647-12F2-F163-A66CA03436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04FF1A5-6194-C472-6460-3665F3D3EA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6A0161-4A0B-CA2A-E494-15F834057F6E}"/>
              </a:ext>
            </a:extLst>
          </p:cNvPr>
          <p:cNvSpPr>
            <a:spLocks noGrp="1"/>
          </p:cNvSpPr>
          <p:nvPr>
            <p:ph type="title"/>
          </p:nvPr>
        </p:nvSpPr>
        <p:spPr>
          <a:xfrm>
            <a:off x="766119" y="294538"/>
            <a:ext cx="10501431" cy="1033669"/>
          </a:xfrm>
        </p:spPr>
        <p:txBody>
          <a:bodyPr>
            <a:noAutofit/>
          </a:bodyPr>
          <a:lstStyle/>
          <a:p>
            <a:r>
              <a:rPr lang="en-GB" sz="3200" b="1" dirty="0">
                <a:solidFill>
                  <a:schemeClr val="bg1"/>
                </a:solidFill>
                <a:latin typeface="Helvetica" pitchFamily="2" charset="0"/>
              </a:rPr>
              <a:t>3A</a:t>
            </a:r>
            <a:r>
              <a:rPr lang="en-GB" sz="3200" b="1" i="0" dirty="0">
                <a:solidFill>
                  <a:schemeClr val="bg1"/>
                </a:solidFill>
                <a:effectLst/>
                <a:latin typeface="Helvetica" pitchFamily="2" charset="0"/>
              </a:rPr>
              <a:t>. CRISIS BEHAVIOUR (2020-2021) </a:t>
            </a:r>
            <a:endParaRPr lang="en-AD" sz="3200" b="1" dirty="0">
              <a:solidFill>
                <a:schemeClr val="bg1"/>
              </a:solidFill>
              <a:latin typeface="Helvetica" pitchFamily="2" charset="0"/>
            </a:endParaRPr>
          </a:p>
        </p:txBody>
      </p:sp>
      <p:sp>
        <p:nvSpPr>
          <p:cNvPr id="3" name="Content Placeholder 2">
            <a:extLst>
              <a:ext uri="{FF2B5EF4-FFF2-40B4-BE49-F238E27FC236}">
                <a16:creationId xmlns:a16="http://schemas.microsoft.com/office/drawing/2014/main" id="{5091FDC0-F7F6-1629-4DC9-6FCBD7E4DE4B}"/>
              </a:ext>
            </a:extLst>
          </p:cNvPr>
          <p:cNvSpPr>
            <a:spLocks noGrp="1"/>
          </p:cNvSpPr>
          <p:nvPr>
            <p:ph idx="1"/>
          </p:nvPr>
        </p:nvSpPr>
        <p:spPr>
          <a:xfrm>
            <a:off x="429617" y="1891970"/>
            <a:ext cx="9724031" cy="4486528"/>
          </a:xfrm>
        </p:spPr>
        <p:txBody>
          <a:bodyPr anchor="ctr">
            <a:normAutofit/>
          </a:bodyPr>
          <a:lstStyle/>
          <a:p>
            <a:pPr marL="0" indent="0">
              <a:buNone/>
            </a:pPr>
            <a:endParaRPr lang="en-GB" sz="1200" b="1" dirty="0">
              <a:solidFill>
                <a:srgbClr val="C00000"/>
              </a:solidFill>
              <a:latin typeface="Helvetica" pitchFamily="2" charset="0"/>
            </a:endParaRPr>
          </a:p>
          <a:p>
            <a:pPr marL="0" indent="0">
              <a:buNone/>
            </a:pPr>
            <a:endParaRPr lang="en-GB" sz="1200" b="1" dirty="0">
              <a:solidFill>
                <a:srgbClr val="C00000"/>
              </a:solidFill>
              <a:latin typeface="Helvetica" pitchFamily="2" charset="0"/>
            </a:endParaRPr>
          </a:p>
          <a:p>
            <a:pPr marL="0" indent="0">
              <a:buNone/>
            </a:pPr>
            <a:endParaRPr lang="en-GB" sz="1200" b="1" dirty="0">
              <a:solidFill>
                <a:srgbClr val="C00000"/>
              </a:solidFill>
              <a:latin typeface="Helvetica" pitchFamily="2" charset="0"/>
            </a:endParaRPr>
          </a:p>
          <a:p>
            <a:pPr marL="0" indent="0">
              <a:buNone/>
            </a:pPr>
            <a:endParaRPr lang="en-GB" sz="1200" dirty="0">
              <a:latin typeface="Helvetica" pitchFamily="2" charset="0"/>
            </a:endParaRPr>
          </a:p>
        </p:txBody>
      </p:sp>
      <p:sp>
        <p:nvSpPr>
          <p:cNvPr id="4" name="Content Placeholder 2">
            <a:extLst>
              <a:ext uri="{FF2B5EF4-FFF2-40B4-BE49-F238E27FC236}">
                <a16:creationId xmlns:a16="http://schemas.microsoft.com/office/drawing/2014/main" id="{3784EBD9-455A-F281-C718-B5E5C965871B}"/>
              </a:ext>
            </a:extLst>
          </p:cNvPr>
          <p:cNvSpPr txBox="1">
            <a:spLocks/>
          </p:cNvSpPr>
          <p:nvPr/>
        </p:nvSpPr>
        <p:spPr>
          <a:xfrm>
            <a:off x="294500" y="2006385"/>
            <a:ext cx="6477003" cy="37024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900" b="1" dirty="0">
                <a:solidFill>
                  <a:srgbClr val="C00000"/>
                </a:solidFill>
                <a:latin typeface="Helvetica" pitchFamily="2" charset="0"/>
              </a:rPr>
              <a:t> </a:t>
            </a:r>
            <a:endParaRPr lang="en-AD" sz="2900" b="1" dirty="0">
              <a:solidFill>
                <a:srgbClr val="C00000"/>
              </a:solidFill>
              <a:latin typeface="Helvetica" pitchFamily="2" charset="0"/>
            </a:endParaRPr>
          </a:p>
        </p:txBody>
      </p:sp>
      <p:sp>
        <p:nvSpPr>
          <p:cNvPr id="15" name="TextBox 14">
            <a:extLst>
              <a:ext uri="{FF2B5EF4-FFF2-40B4-BE49-F238E27FC236}">
                <a16:creationId xmlns:a16="http://schemas.microsoft.com/office/drawing/2014/main" id="{0F6C0389-B4F0-3F9B-2CD1-25A1DC07CD44}"/>
              </a:ext>
            </a:extLst>
          </p:cNvPr>
          <p:cNvSpPr txBox="1"/>
          <p:nvPr/>
        </p:nvSpPr>
        <p:spPr>
          <a:xfrm>
            <a:off x="459350" y="1926940"/>
            <a:ext cx="7206051" cy="3570208"/>
          </a:xfrm>
          <a:prstGeom prst="rect">
            <a:avLst/>
          </a:prstGeom>
          <a:noFill/>
        </p:spPr>
        <p:txBody>
          <a:bodyPr wrap="square">
            <a:spAutoFit/>
          </a:bodyPr>
          <a:lstStyle/>
          <a:p>
            <a:pPr algn="just"/>
            <a:r>
              <a:rPr lang="en-AD" sz="1400" b="1" dirty="0">
                <a:solidFill>
                  <a:srgbClr val="0070C0"/>
                </a:solidFill>
                <a:latin typeface="Helvetica" pitchFamily="2" charset="0"/>
              </a:rPr>
              <a:t>Pour analyser les performances du Bitcoin pendant la pandémie, nous pouvons comparer l'évolution de son prix face aux principaux indicateurs économiques :</a:t>
            </a:r>
          </a:p>
          <a:p>
            <a:endParaRPr lang="en-AD" sz="1400" dirty="0">
              <a:latin typeface="Helvetica" pitchFamily="2" charset="0"/>
            </a:endParaRPr>
          </a:p>
          <a:p>
            <a:r>
              <a:rPr lang="en-AD" sz="1400" dirty="0">
                <a:latin typeface="Helvetica" pitchFamily="2" charset="0"/>
              </a:rPr>
              <a:t>EX: Prix du Bitcoin au 1er Janvier 2020 (avant la pandémie) : 8 562 $</a:t>
            </a:r>
          </a:p>
          <a:p>
            <a:r>
              <a:rPr lang="en-AD" sz="1400" dirty="0">
                <a:latin typeface="Helvetica" pitchFamily="2" charset="0"/>
              </a:rPr>
              <a:t>Prix du Bitcoin au 3 mars 2020 (creux du marché) : 4 106 $</a:t>
            </a:r>
          </a:p>
          <a:p>
            <a:r>
              <a:rPr lang="en-AD" sz="1400" dirty="0">
                <a:latin typeface="Helvetica" pitchFamily="2" charset="0"/>
              </a:rPr>
              <a:t>Prix du Bitcoin au 31 décembre 2020 : 29 001 $</a:t>
            </a:r>
          </a:p>
          <a:p>
            <a:endParaRPr lang="en-AD" sz="1400" dirty="0">
              <a:latin typeface="Helvetica" pitchFamily="2" charset="0"/>
            </a:endParaRPr>
          </a:p>
          <a:p>
            <a:r>
              <a:rPr lang="en-AD" sz="1600" b="1" dirty="0">
                <a:solidFill>
                  <a:srgbClr val="0070C0"/>
                </a:solidFill>
                <a:latin typeface="Helvetica" pitchFamily="2" charset="0"/>
              </a:rPr>
              <a:t>Calcul :</a:t>
            </a:r>
          </a:p>
          <a:p>
            <a:r>
              <a:rPr lang="en-AD" sz="1400" dirty="0">
                <a:latin typeface="Helvetica" pitchFamily="2" charset="0"/>
              </a:rPr>
              <a:t>Baisse initiale : (4 106 $ - 8 562 $) / 8 562 $ * 100 = -52,04 %</a:t>
            </a:r>
          </a:p>
          <a:p>
            <a:r>
              <a:rPr lang="en-AD" sz="1400" dirty="0">
                <a:latin typeface="Helvetica" pitchFamily="2" charset="0"/>
              </a:rPr>
              <a:t>Reprise d'ici la fin de l'année : (29 001 $ - 4 106 $) / 4 106 $ * 100 = +606,31 %</a:t>
            </a:r>
          </a:p>
          <a:p>
            <a:endParaRPr lang="en-AD" sz="1400" dirty="0">
              <a:latin typeface="Helvetica" pitchFamily="2" charset="0"/>
            </a:endParaRPr>
          </a:p>
          <a:p>
            <a:r>
              <a:rPr lang="en-AD" sz="1400" dirty="0">
                <a:latin typeface="Helvetica" pitchFamily="2" charset="0"/>
              </a:rPr>
              <a:t>Ces données montrent que le Bitcoin a initialement connu une forte baisse au début de la pandémie, mais a démontré une forte reprise à la fin de 2020.</a:t>
            </a:r>
          </a:p>
          <a:p>
            <a:r>
              <a:rPr lang="en-AD" sz="1400" dirty="0">
                <a:latin typeface="Helvetica" pitchFamily="2" charset="0"/>
              </a:rPr>
              <a:t>Il est important de noter que si le Bitcoin a affiché une croissance significative au cours de cette période, il a montré une volatilité élevée. </a:t>
            </a:r>
          </a:p>
          <a:p>
            <a:endParaRPr lang="en-AD" sz="1400" dirty="0">
              <a:latin typeface="Helvetica" pitchFamily="2" charset="0"/>
            </a:endParaRPr>
          </a:p>
        </p:txBody>
      </p:sp>
      <p:pic>
        <p:nvPicPr>
          <p:cNvPr id="17" name="Picture 16">
            <a:extLst>
              <a:ext uri="{FF2B5EF4-FFF2-40B4-BE49-F238E27FC236}">
                <a16:creationId xmlns:a16="http://schemas.microsoft.com/office/drawing/2014/main" id="{BDFFF8C3-5F0A-0A90-78A5-E50F5393BFE3}"/>
              </a:ext>
            </a:extLst>
          </p:cNvPr>
          <p:cNvPicPr>
            <a:picLocks noChangeAspect="1"/>
          </p:cNvPicPr>
          <p:nvPr/>
        </p:nvPicPr>
        <p:blipFill>
          <a:blip r:embed="rId2"/>
          <a:stretch>
            <a:fillRect/>
          </a:stretch>
        </p:blipFill>
        <p:spPr>
          <a:xfrm>
            <a:off x="8262496" y="2065873"/>
            <a:ext cx="3635004" cy="272625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8" name="Footer Placeholder 17">
            <a:extLst>
              <a:ext uri="{FF2B5EF4-FFF2-40B4-BE49-F238E27FC236}">
                <a16:creationId xmlns:a16="http://schemas.microsoft.com/office/drawing/2014/main" id="{829B4D20-4A8E-3922-ABC3-DFE4F3AB0D40}"/>
              </a:ext>
            </a:extLst>
          </p:cNvPr>
          <p:cNvSpPr>
            <a:spLocks noGrp="1"/>
          </p:cNvSpPr>
          <p:nvPr>
            <p:ph type="ftr" sz="quarter" idx="11"/>
          </p:nvPr>
        </p:nvSpPr>
        <p:spPr/>
        <p:txBody>
          <a:bodyPr/>
          <a:lstStyle/>
          <a:p>
            <a:endParaRPr lang="en-AD"/>
          </a:p>
        </p:txBody>
      </p:sp>
      <p:sp>
        <p:nvSpPr>
          <p:cNvPr id="19" name="Slide Number Placeholder 18">
            <a:extLst>
              <a:ext uri="{FF2B5EF4-FFF2-40B4-BE49-F238E27FC236}">
                <a16:creationId xmlns:a16="http://schemas.microsoft.com/office/drawing/2014/main" id="{A5DFD38D-F4AD-8C7E-7C13-9F3122700AEE}"/>
              </a:ext>
            </a:extLst>
          </p:cNvPr>
          <p:cNvSpPr>
            <a:spLocks noGrp="1"/>
          </p:cNvSpPr>
          <p:nvPr>
            <p:ph type="sldNum" sz="quarter" idx="12"/>
          </p:nvPr>
        </p:nvSpPr>
        <p:spPr/>
        <p:txBody>
          <a:bodyPr/>
          <a:lstStyle/>
          <a:p>
            <a:fld id="{83FD839A-6A21-0E45-AC65-E52854697595}" type="slidenum">
              <a:rPr lang="en-AD" smtClean="0"/>
              <a:t>15</a:t>
            </a:fld>
            <a:endParaRPr lang="en-AD"/>
          </a:p>
        </p:txBody>
      </p:sp>
    </p:spTree>
    <p:extLst>
      <p:ext uri="{BB962C8B-B14F-4D97-AF65-F5344CB8AC3E}">
        <p14:creationId xmlns:p14="http://schemas.microsoft.com/office/powerpoint/2010/main" val="7143983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49C4D4-DA58-CCB8-A4FF-B4BFB23487F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9C39C0-2164-5293-FA86-2AE3AFAB56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BB885EC-1DC4-55FC-41CA-9B2CA08B2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190DAE9-0A61-FDD9-F359-B670FD97C9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D79221-2952-2265-4705-F782844F6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9538FA2-A23C-533E-78E7-38471AEEE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A5001D-CA5A-A6D6-F940-3F16CC1C6413}"/>
              </a:ext>
            </a:extLst>
          </p:cNvPr>
          <p:cNvSpPr>
            <a:spLocks noGrp="1"/>
          </p:cNvSpPr>
          <p:nvPr>
            <p:ph type="title"/>
          </p:nvPr>
        </p:nvSpPr>
        <p:spPr>
          <a:xfrm>
            <a:off x="766119" y="294538"/>
            <a:ext cx="10501431" cy="1033669"/>
          </a:xfrm>
        </p:spPr>
        <p:txBody>
          <a:bodyPr>
            <a:noAutofit/>
          </a:bodyPr>
          <a:lstStyle/>
          <a:p>
            <a:r>
              <a:rPr lang="en-GB" sz="3200" b="1" dirty="0">
                <a:solidFill>
                  <a:schemeClr val="bg1"/>
                </a:solidFill>
                <a:latin typeface="Helvetica" pitchFamily="2" charset="0"/>
              </a:rPr>
              <a:t>3B</a:t>
            </a:r>
            <a:r>
              <a:rPr lang="en-GB" sz="3200" b="1" i="0" dirty="0">
                <a:solidFill>
                  <a:schemeClr val="bg1"/>
                </a:solidFill>
                <a:effectLst/>
                <a:latin typeface="Helvetica" pitchFamily="2" charset="0"/>
              </a:rPr>
              <a:t>. Correlation et CRISIS BEHAVIOUR (2020-2021) – Jan 2025</a:t>
            </a:r>
            <a:endParaRPr lang="en-AD" sz="3200" b="1" dirty="0">
              <a:solidFill>
                <a:schemeClr val="bg1"/>
              </a:solidFill>
              <a:latin typeface="Helvetica" pitchFamily="2" charset="0"/>
            </a:endParaRPr>
          </a:p>
        </p:txBody>
      </p:sp>
      <p:sp>
        <p:nvSpPr>
          <p:cNvPr id="3" name="Content Placeholder 2">
            <a:extLst>
              <a:ext uri="{FF2B5EF4-FFF2-40B4-BE49-F238E27FC236}">
                <a16:creationId xmlns:a16="http://schemas.microsoft.com/office/drawing/2014/main" id="{5891013B-FCD1-B77F-2A41-F030A3257847}"/>
              </a:ext>
            </a:extLst>
          </p:cNvPr>
          <p:cNvSpPr>
            <a:spLocks noGrp="1"/>
          </p:cNvSpPr>
          <p:nvPr>
            <p:ph idx="1"/>
          </p:nvPr>
        </p:nvSpPr>
        <p:spPr>
          <a:xfrm>
            <a:off x="429617" y="1891970"/>
            <a:ext cx="9724031" cy="4486528"/>
          </a:xfrm>
        </p:spPr>
        <p:txBody>
          <a:bodyPr anchor="ctr">
            <a:normAutofit/>
          </a:bodyPr>
          <a:lstStyle/>
          <a:p>
            <a:pPr marL="0" indent="0">
              <a:buNone/>
            </a:pPr>
            <a:endParaRPr lang="en-GB" sz="1200" b="1" dirty="0">
              <a:solidFill>
                <a:srgbClr val="C00000"/>
              </a:solidFill>
              <a:latin typeface="Helvetica" pitchFamily="2" charset="0"/>
            </a:endParaRPr>
          </a:p>
          <a:p>
            <a:pPr marL="0" indent="0">
              <a:buNone/>
            </a:pPr>
            <a:endParaRPr lang="en-GB" sz="1200" b="1" dirty="0">
              <a:solidFill>
                <a:srgbClr val="C00000"/>
              </a:solidFill>
              <a:latin typeface="Helvetica" pitchFamily="2" charset="0"/>
            </a:endParaRPr>
          </a:p>
          <a:p>
            <a:pPr marL="0" indent="0">
              <a:buNone/>
            </a:pPr>
            <a:endParaRPr lang="en-GB" sz="1200" b="1" dirty="0">
              <a:solidFill>
                <a:srgbClr val="C00000"/>
              </a:solidFill>
              <a:latin typeface="Helvetica" pitchFamily="2" charset="0"/>
            </a:endParaRPr>
          </a:p>
          <a:p>
            <a:pPr marL="0" indent="0">
              <a:buNone/>
            </a:pPr>
            <a:endParaRPr lang="en-GB" sz="1200" dirty="0">
              <a:latin typeface="Helvetica" pitchFamily="2" charset="0"/>
            </a:endParaRPr>
          </a:p>
        </p:txBody>
      </p:sp>
      <p:sp>
        <p:nvSpPr>
          <p:cNvPr id="4" name="Content Placeholder 2">
            <a:extLst>
              <a:ext uri="{FF2B5EF4-FFF2-40B4-BE49-F238E27FC236}">
                <a16:creationId xmlns:a16="http://schemas.microsoft.com/office/drawing/2014/main" id="{9F406398-62B6-D69E-9AC3-501A7A529DB0}"/>
              </a:ext>
            </a:extLst>
          </p:cNvPr>
          <p:cNvSpPr txBox="1">
            <a:spLocks/>
          </p:cNvSpPr>
          <p:nvPr/>
        </p:nvSpPr>
        <p:spPr>
          <a:xfrm>
            <a:off x="294500" y="2006385"/>
            <a:ext cx="6477003" cy="37024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900" b="1" dirty="0">
                <a:solidFill>
                  <a:srgbClr val="C00000"/>
                </a:solidFill>
                <a:latin typeface="Helvetica" pitchFamily="2" charset="0"/>
              </a:rPr>
              <a:t> </a:t>
            </a:r>
            <a:endParaRPr lang="en-AD" sz="2900" b="1" dirty="0">
              <a:solidFill>
                <a:srgbClr val="C00000"/>
              </a:solidFill>
              <a:latin typeface="Helvetica" pitchFamily="2" charset="0"/>
            </a:endParaRPr>
          </a:p>
        </p:txBody>
      </p:sp>
      <p:sp>
        <p:nvSpPr>
          <p:cNvPr id="15" name="TextBox 14">
            <a:extLst>
              <a:ext uri="{FF2B5EF4-FFF2-40B4-BE49-F238E27FC236}">
                <a16:creationId xmlns:a16="http://schemas.microsoft.com/office/drawing/2014/main" id="{D77C8A79-6F02-452D-6D3C-3F118BF0D5B8}"/>
              </a:ext>
            </a:extLst>
          </p:cNvPr>
          <p:cNvSpPr txBox="1"/>
          <p:nvPr/>
        </p:nvSpPr>
        <p:spPr>
          <a:xfrm>
            <a:off x="407861" y="1885279"/>
            <a:ext cx="7655949" cy="5078313"/>
          </a:xfrm>
          <a:prstGeom prst="rect">
            <a:avLst/>
          </a:prstGeom>
          <a:noFill/>
        </p:spPr>
        <p:txBody>
          <a:bodyPr wrap="square">
            <a:spAutoFit/>
          </a:bodyPr>
          <a:lstStyle/>
          <a:p>
            <a:pPr marL="285750" indent="-285750" algn="just">
              <a:buFont typeface="Arial" panose="020B0604020202020204" pitchFamily="34" charset="0"/>
              <a:buChar char="•"/>
            </a:pPr>
            <a:endParaRPr lang="en-GB" sz="1400" b="1" dirty="0">
              <a:solidFill>
                <a:srgbClr val="C00000"/>
              </a:solidFill>
              <a:latin typeface="Helvetica" pitchFamily="2" charset="0"/>
            </a:endParaRPr>
          </a:p>
          <a:p>
            <a:pPr algn="just"/>
            <a:r>
              <a:rPr lang="en-AD" sz="1400" b="1" dirty="0">
                <a:solidFill>
                  <a:srgbClr val="C00000"/>
                </a:solidFill>
                <a:latin typeface="Helvetica" pitchFamily="2" charset="0"/>
              </a:rPr>
              <a:t>TACHE 4: </a:t>
            </a:r>
          </a:p>
          <a:p>
            <a:pPr algn="just"/>
            <a:endParaRPr lang="en-AD" sz="1400" b="1" dirty="0">
              <a:solidFill>
                <a:srgbClr val="00B0F0"/>
              </a:solidFill>
              <a:latin typeface="Helvetica" pitchFamily="2" charset="0"/>
            </a:endParaRPr>
          </a:p>
          <a:p>
            <a:pPr algn="just"/>
            <a:r>
              <a:rPr lang="en-AD" sz="1400" b="1" dirty="0">
                <a:solidFill>
                  <a:srgbClr val="00B0F0"/>
                </a:solidFill>
                <a:latin typeface="Helvetica" pitchFamily="2" charset="0"/>
              </a:rPr>
              <a:t>Calculer :</a:t>
            </a:r>
          </a:p>
          <a:p>
            <a:pPr algn="just"/>
            <a:endParaRPr lang="en-AD" sz="1400" b="1" dirty="0">
              <a:solidFill>
                <a:srgbClr val="00B0F0"/>
              </a:solidFill>
              <a:latin typeface="Helvetica" pitchFamily="2" charset="0"/>
            </a:endParaRPr>
          </a:p>
          <a:p>
            <a:pPr marL="285750" indent="-285750" algn="just">
              <a:buFont typeface="Arial" panose="020B0604020202020204" pitchFamily="34" charset="0"/>
              <a:buChar char="•"/>
            </a:pPr>
            <a:r>
              <a:rPr lang="en-GB" sz="1200" b="1" dirty="0">
                <a:solidFill>
                  <a:srgbClr val="00B0F0"/>
                </a:solidFill>
                <a:latin typeface="Helvetica" pitchFamily="2" charset="0"/>
              </a:rPr>
              <a:t>Le coefficient de correlation entre les </a:t>
            </a:r>
            <a:r>
              <a:rPr lang="en-GB" sz="1200" b="1" dirty="0" err="1">
                <a:solidFill>
                  <a:srgbClr val="00B0F0"/>
                </a:solidFill>
                <a:latin typeface="Helvetica" pitchFamily="2" charset="0"/>
              </a:rPr>
              <a:t>rendements</a:t>
            </a:r>
            <a:r>
              <a:rPr lang="en-GB" sz="1200" b="1" dirty="0">
                <a:solidFill>
                  <a:srgbClr val="00B0F0"/>
                </a:solidFill>
                <a:latin typeface="Helvetica" pitchFamily="2" charset="0"/>
              </a:rPr>
              <a:t> du Bitcoin, S&amp;PP 500 et Gold  et les </a:t>
            </a:r>
            <a:r>
              <a:rPr lang="en-GB" sz="1200" b="1" dirty="0" err="1">
                <a:solidFill>
                  <a:srgbClr val="00B0F0"/>
                </a:solidFill>
                <a:latin typeface="Helvetica" pitchFamily="2" charset="0"/>
              </a:rPr>
              <a:t>taux</a:t>
            </a:r>
            <a:r>
              <a:rPr lang="en-GB" sz="1200" b="1" dirty="0">
                <a:solidFill>
                  <a:srgbClr val="00B0F0"/>
                </a:solidFill>
                <a:latin typeface="Helvetica" pitchFamily="2" charset="0"/>
              </a:rPr>
              <a:t> </a:t>
            </a:r>
            <a:r>
              <a:rPr lang="en-GB" sz="1200" b="1" dirty="0" err="1">
                <a:solidFill>
                  <a:srgbClr val="00B0F0"/>
                </a:solidFill>
                <a:latin typeface="Helvetica" pitchFamily="2" charset="0"/>
              </a:rPr>
              <a:t>d'inflation</a:t>
            </a:r>
            <a:r>
              <a:rPr lang="en-GB" sz="1200" b="1" dirty="0">
                <a:solidFill>
                  <a:srgbClr val="00B0F0"/>
                </a:solidFill>
                <a:latin typeface="Helvetica" pitchFamily="2" charset="0"/>
              </a:rPr>
              <a:t> </a:t>
            </a:r>
            <a:r>
              <a:rPr lang="en-GB" sz="1200" b="1" dirty="0" err="1">
                <a:solidFill>
                  <a:srgbClr val="00B0F0"/>
                </a:solidFill>
                <a:latin typeface="Helvetica" pitchFamily="2" charset="0"/>
              </a:rPr>
              <a:t>en</a:t>
            </a:r>
            <a:r>
              <a:rPr lang="en-GB" sz="1200" b="1" dirty="0">
                <a:solidFill>
                  <a:srgbClr val="00B0F0"/>
                </a:solidFill>
                <a:latin typeface="Helvetica" pitchFamily="2" charset="0"/>
              </a:rPr>
              <a:t> France (</a:t>
            </a:r>
            <a:r>
              <a:rPr lang="en-GB" sz="1200" b="1" dirty="0" err="1">
                <a:solidFill>
                  <a:srgbClr val="00B0F0"/>
                </a:solidFill>
                <a:latin typeface="Helvetica" pitchFamily="2" charset="0"/>
              </a:rPr>
              <a:t>ou</a:t>
            </a:r>
            <a:r>
              <a:rPr lang="en-GB" sz="1200" b="1" dirty="0">
                <a:solidFill>
                  <a:srgbClr val="00B0F0"/>
                </a:solidFill>
                <a:latin typeface="Helvetica" pitchFamily="2" charset="0"/>
              </a:rPr>
              <a:t> Eurozone) entre Janvier 2020 - </a:t>
            </a:r>
            <a:r>
              <a:rPr lang="en-GB" sz="1200" b="1" dirty="0" err="1">
                <a:solidFill>
                  <a:srgbClr val="00B0F0"/>
                </a:solidFill>
                <a:latin typeface="Helvetica" pitchFamily="2" charset="0"/>
              </a:rPr>
              <a:t>Décembre</a:t>
            </a:r>
            <a:r>
              <a:rPr lang="en-GB" sz="1200" b="1" dirty="0">
                <a:solidFill>
                  <a:srgbClr val="00B0F0"/>
                </a:solidFill>
                <a:latin typeface="Helvetica" pitchFamily="2" charset="0"/>
              </a:rPr>
              <a:t> 2021 PUIS Janvier 2025 :</a:t>
            </a:r>
          </a:p>
          <a:p>
            <a:pPr marL="285750" indent="-285750" algn="just">
              <a:buFont typeface="Arial" panose="020B0604020202020204" pitchFamily="34" charset="0"/>
              <a:buChar char="•"/>
            </a:pPr>
            <a:endParaRPr lang="en-GB" sz="1200" b="1" dirty="0">
              <a:solidFill>
                <a:srgbClr val="00B0F0"/>
              </a:solidFill>
              <a:latin typeface="Helvetica" pitchFamily="2" charset="0"/>
            </a:endParaRPr>
          </a:p>
          <a:p>
            <a:pPr marL="285750" indent="-285750" algn="just">
              <a:buFont typeface="Arial" panose="020B0604020202020204" pitchFamily="34" charset="0"/>
              <a:buChar char="•"/>
            </a:pPr>
            <a:r>
              <a:rPr lang="en-GB" sz="1200" b="1" dirty="0">
                <a:solidFill>
                  <a:srgbClr val="00B0F0"/>
                </a:solidFill>
                <a:latin typeface="Helvetica" pitchFamily="2" charset="0"/>
              </a:rPr>
              <a:t>* </a:t>
            </a:r>
            <a:r>
              <a:rPr lang="en-GB" sz="1200" b="1" dirty="0" err="1">
                <a:solidFill>
                  <a:srgbClr val="00B0F0"/>
                </a:solidFill>
                <a:latin typeface="Helvetica" pitchFamily="2" charset="0"/>
              </a:rPr>
              <a:t>Calcullez</a:t>
            </a:r>
            <a:r>
              <a:rPr lang="en-GB" sz="1200" b="1" dirty="0">
                <a:solidFill>
                  <a:srgbClr val="00B0F0"/>
                </a:solidFill>
                <a:latin typeface="Helvetica" pitchFamily="2" charset="0"/>
              </a:rPr>
              <a:t> la </a:t>
            </a:r>
            <a:r>
              <a:rPr lang="en-GB" sz="1200" b="1" dirty="0" err="1">
                <a:solidFill>
                  <a:srgbClr val="00B0F0"/>
                </a:solidFill>
                <a:latin typeface="Helvetica" pitchFamily="2" charset="0"/>
              </a:rPr>
              <a:t>baisse</a:t>
            </a:r>
            <a:r>
              <a:rPr lang="en-GB" sz="1200" b="1" dirty="0">
                <a:solidFill>
                  <a:srgbClr val="00B0F0"/>
                </a:solidFill>
                <a:latin typeface="Helvetica" pitchFamily="2" charset="0"/>
              </a:rPr>
              <a:t> </a:t>
            </a:r>
            <a:r>
              <a:rPr lang="en-GB" sz="1200" b="1" dirty="0" err="1">
                <a:solidFill>
                  <a:srgbClr val="00B0F0"/>
                </a:solidFill>
                <a:latin typeface="Helvetica" pitchFamily="2" charset="0"/>
              </a:rPr>
              <a:t>initiale</a:t>
            </a:r>
            <a:r>
              <a:rPr lang="en-GB" sz="1200" b="1" dirty="0">
                <a:solidFill>
                  <a:srgbClr val="00B0F0"/>
                </a:solidFill>
                <a:latin typeface="Helvetica" pitchFamily="2" charset="0"/>
              </a:rPr>
              <a:t> pour Bitcoin, Gold, S&amp;P 500 ET </a:t>
            </a:r>
            <a:r>
              <a:rPr lang="en-GB" sz="1200" b="1" dirty="0" err="1">
                <a:solidFill>
                  <a:srgbClr val="00B0F0"/>
                </a:solidFill>
                <a:latin typeface="Helvetica" pitchFamily="2" charset="0"/>
              </a:rPr>
              <a:t>l’inflation</a:t>
            </a:r>
            <a:r>
              <a:rPr lang="en-GB" sz="1200" b="1" dirty="0">
                <a:solidFill>
                  <a:srgbClr val="00B0F0"/>
                </a:solidFill>
                <a:latin typeface="Helvetica" pitchFamily="2" charset="0"/>
              </a:rPr>
              <a:t> </a:t>
            </a:r>
            <a:r>
              <a:rPr lang="en-GB" sz="1200" b="1" dirty="0" err="1">
                <a:solidFill>
                  <a:srgbClr val="00B0F0"/>
                </a:solidFill>
                <a:latin typeface="Helvetica" pitchFamily="2" charset="0"/>
              </a:rPr>
              <a:t>en</a:t>
            </a:r>
            <a:r>
              <a:rPr lang="en-GB" sz="1200" b="1" dirty="0">
                <a:solidFill>
                  <a:srgbClr val="00B0F0"/>
                </a:solidFill>
                <a:latin typeface="Helvetica" pitchFamily="2" charset="0"/>
              </a:rPr>
              <a:t> France (Ou Eurozone) pendant la </a:t>
            </a:r>
            <a:r>
              <a:rPr lang="en-GB" sz="1200" b="1" dirty="0" err="1">
                <a:solidFill>
                  <a:srgbClr val="00B0F0"/>
                </a:solidFill>
                <a:latin typeface="Helvetica" pitchFamily="2" charset="0"/>
              </a:rPr>
              <a:t>pandémie</a:t>
            </a:r>
            <a:r>
              <a:rPr lang="en-GB" sz="1200" b="1" dirty="0">
                <a:solidFill>
                  <a:srgbClr val="00B0F0"/>
                </a:solidFill>
                <a:latin typeface="Helvetica" pitchFamily="2" charset="0"/>
              </a:rPr>
              <a:t> et la reprise </a:t>
            </a:r>
            <a:r>
              <a:rPr lang="en-GB" sz="1200" b="1" dirty="0" err="1">
                <a:solidFill>
                  <a:srgbClr val="00B0F0"/>
                </a:solidFill>
                <a:latin typeface="Helvetica" pitchFamily="2" charset="0"/>
              </a:rPr>
              <a:t>éventuele</a:t>
            </a:r>
            <a:r>
              <a:rPr lang="en-GB" sz="1200" b="1" dirty="0">
                <a:solidFill>
                  <a:srgbClr val="00B0F0"/>
                </a:solidFill>
                <a:latin typeface="Helvetica" pitchFamily="2" charset="0"/>
              </a:rPr>
              <a:t> à la fin de la </a:t>
            </a:r>
            <a:r>
              <a:rPr lang="en-GB" sz="1200" b="1" dirty="0" err="1">
                <a:solidFill>
                  <a:srgbClr val="00B0F0"/>
                </a:solidFill>
                <a:latin typeface="Helvetica" pitchFamily="2" charset="0"/>
              </a:rPr>
              <a:t>pandémie</a:t>
            </a:r>
            <a:r>
              <a:rPr lang="en-GB" sz="1200" b="1" dirty="0">
                <a:solidFill>
                  <a:srgbClr val="00B0F0"/>
                </a:solidFill>
                <a:latin typeface="Helvetica" pitchFamily="2" charset="0"/>
              </a:rPr>
              <a:t> </a:t>
            </a:r>
          </a:p>
          <a:p>
            <a:pPr marL="285750" indent="-285750" algn="just">
              <a:buFont typeface="Arial" panose="020B0604020202020204" pitchFamily="34" charset="0"/>
              <a:buChar char="•"/>
            </a:pPr>
            <a:endParaRPr lang="en-GB" sz="1200" b="1" dirty="0">
              <a:solidFill>
                <a:srgbClr val="00B0F0"/>
              </a:solidFill>
              <a:latin typeface="Helvetica" pitchFamily="2" charset="0"/>
            </a:endParaRPr>
          </a:p>
          <a:p>
            <a:pPr marL="285750" indent="-285750" algn="just">
              <a:buFont typeface="Arial" panose="020B0604020202020204" pitchFamily="34" charset="0"/>
              <a:buChar char="•"/>
            </a:pPr>
            <a:r>
              <a:rPr lang="en-GB" sz="1200" b="1" dirty="0" err="1">
                <a:solidFill>
                  <a:srgbClr val="00B0F0"/>
                </a:solidFill>
                <a:latin typeface="Helvetica" pitchFamily="2" charset="0"/>
              </a:rPr>
              <a:t>Produisez</a:t>
            </a:r>
            <a:r>
              <a:rPr lang="en-GB" sz="1200" b="1" dirty="0">
                <a:solidFill>
                  <a:srgbClr val="00B0F0"/>
                </a:solidFill>
                <a:latin typeface="Helvetica" pitchFamily="2" charset="0"/>
              </a:rPr>
              <a:t> ensuite le code </a:t>
            </a:r>
            <a:r>
              <a:rPr lang="en-GB" sz="1200" b="1" dirty="0" err="1">
                <a:solidFill>
                  <a:srgbClr val="00B0F0"/>
                </a:solidFill>
                <a:latin typeface="Helvetica" pitchFamily="2" charset="0"/>
              </a:rPr>
              <a:t>vous</a:t>
            </a:r>
            <a:r>
              <a:rPr lang="en-GB" sz="1200" b="1" dirty="0">
                <a:solidFill>
                  <a:srgbClr val="00B0F0"/>
                </a:solidFill>
                <a:latin typeface="Helvetica" pitchFamily="2" charset="0"/>
              </a:rPr>
              <a:t> </a:t>
            </a:r>
            <a:r>
              <a:rPr lang="en-GB" sz="1200" b="1" dirty="0" err="1">
                <a:solidFill>
                  <a:srgbClr val="00B0F0"/>
                </a:solidFill>
                <a:latin typeface="Helvetica" pitchFamily="2" charset="0"/>
              </a:rPr>
              <a:t>permettant</a:t>
            </a:r>
            <a:r>
              <a:rPr lang="en-GB" sz="1200" b="1" dirty="0">
                <a:solidFill>
                  <a:srgbClr val="00B0F0"/>
                </a:solidFill>
                <a:latin typeface="Helvetica" pitchFamily="2" charset="0"/>
              </a:rPr>
              <a:t> de </a:t>
            </a:r>
            <a:r>
              <a:rPr lang="en-GB" sz="1200" b="1" dirty="0" err="1">
                <a:solidFill>
                  <a:srgbClr val="00B0F0"/>
                </a:solidFill>
                <a:latin typeface="Helvetica" pitchFamily="2" charset="0"/>
              </a:rPr>
              <a:t>calculer</a:t>
            </a:r>
            <a:r>
              <a:rPr lang="en-GB" sz="1200" b="1" dirty="0">
                <a:solidFill>
                  <a:srgbClr val="00B0F0"/>
                </a:solidFill>
                <a:latin typeface="Helvetica" pitchFamily="2" charset="0"/>
              </a:rPr>
              <a:t> le coefficient de correlation entre les </a:t>
            </a:r>
            <a:r>
              <a:rPr lang="en-GB" sz="1200" b="1" dirty="0" err="1">
                <a:solidFill>
                  <a:srgbClr val="00B0F0"/>
                </a:solidFill>
                <a:latin typeface="Helvetica" pitchFamily="2" charset="0"/>
              </a:rPr>
              <a:t>rendements</a:t>
            </a:r>
            <a:r>
              <a:rPr lang="en-GB" sz="1200" b="1" dirty="0">
                <a:solidFill>
                  <a:srgbClr val="00B0F0"/>
                </a:solidFill>
                <a:latin typeface="Helvetica" pitchFamily="2" charset="0"/>
              </a:rPr>
              <a:t> du Bitcoin, S&amp;PP 500 et Gold  et les </a:t>
            </a:r>
            <a:r>
              <a:rPr lang="en-GB" sz="1200" b="1" dirty="0" err="1">
                <a:solidFill>
                  <a:srgbClr val="00B0F0"/>
                </a:solidFill>
                <a:latin typeface="Helvetica" pitchFamily="2" charset="0"/>
              </a:rPr>
              <a:t>taux</a:t>
            </a:r>
            <a:r>
              <a:rPr lang="en-GB" sz="1200" b="1" dirty="0">
                <a:solidFill>
                  <a:srgbClr val="00B0F0"/>
                </a:solidFill>
                <a:latin typeface="Helvetica" pitchFamily="2" charset="0"/>
              </a:rPr>
              <a:t> </a:t>
            </a:r>
            <a:r>
              <a:rPr lang="en-GB" sz="1200" b="1" dirty="0" err="1">
                <a:solidFill>
                  <a:srgbClr val="00B0F0"/>
                </a:solidFill>
                <a:latin typeface="Helvetica" pitchFamily="2" charset="0"/>
              </a:rPr>
              <a:t>d'inflation</a:t>
            </a:r>
            <a:r>
              <a:rPr lang="en-GB" sz="1200" b="1" dirty="0">
                <a:solidFill>
                  <a:srgbClr val="00B0F0"/>
                </a:solidFill>
                <a:latin typeface="Helvetica" pitchFamily="2" charset="0"/>
              </a:rPr>
              <a:t> </a:t>
            </a:r>
            <a:r>
              <a:rPr lang="en-GB" sz="1200" b="1" dirty="0" err="1">
                <a:solidFill>
                  <a:srgbClr val="00B0F0"/>
                </a:solidFill>
                <a:latin typeface="Helvetica" pitchFamily="2" charset="0"/>
              </a:rPr>
              <a:t>en</a:t>
            </a:r>
            <a:r>
              <a:rPr lang="en-GB" sz="1200" b="1" dirty="0">
                <a:solidFill>
                  <a:srgbClr val="00B0F0"/>
                </a:solidFill>
                <a:latin typeface="Helvetica" pitchFamily="2" charset="0"/>
              </a:rPr>
              <a:t> France (</a:t>
            </a:r>
            <a:r>
              <a:rPr lang="en-GB" sz="1200" b="1" dirty="0" err="1">
                <a:solidFill>
                  <a:srgbClr val="00B0F0"/>
                </a:solidFill>
                <a:latin typeface="Helvetica" pitchFamily="2" charset="0"/>
              </a:rPr>
              <a:t>ou</a:t>
            </a:r>
            <a:r>
              <a:rPr lang="en-GB" sz="1200" b="1" dirty="0">
                <a:solidFill>
                  <a:srgbClr val="00B0F0"/>
                </a:solidFill>
                <a:latin typeface="Helvetica" pitchFamily="2" charset="0"/>
              </a:rPr>
              <a:t> Eurozone) entre Janvier 2020 - </a:t>
            </a:r>
            <a:r>
              <a:rPr lang="en-GB" sz="1200" b="1" dirty="0" err="1">
                <a:solidFill>
                  <a:srgbClr val="00B0F0"/>
                </a:solidFill>
                <a:latin typeface="Helvetica" pitchFamily="2" charset="0"/>
              </a:rPr>
              <a:t>Décembre</a:t>
            </a:r>
            <a:r>
              <a:rPr lang="en-GB" sz="1200" b="1" dirty="0">
                <a:solidFill>
                  <a:srgbClr val="00B0F0"/>
                </a:solidFill>
                <a:latin typeface="Helvetica" pitchFamily="2" charset="0"/>
              </a:rPr>
              <a:t> 2021 PUIS Janvier 2025 </a:t>
            </a:r>
            <a:r>
              <a:rPr lang="en-GB" sz="1200" b="1" dirty="0" err="1">
                <a:solidFill>
                  <a:srgbClr val="00B0F0"/>
                </a:solidFill>
                <a:latin typeface="Helvetica" pitchFamily="2" charset="0"/>
              </a:rPr>
              <a:t>ainsi</a:t>
            </a:r>
            <a:r>
              <a:rPr lang="en-GB" sz="1200" b="1" dirty="0">
                <a:solidFill>
                  <a:srgbClr val="00B0F0"/>
                </a:solidFill>
                <a:latin typeface="Helvetica" pitchFamily="2" charset="0"/>
              </a:rPr>
              <a:t> que les graphs</a:t>
            </a:r>
          </a:p>
          <a:p>
            <a:pPr marL="285750" indent="-285750" algn="just">
              <a:buFont typeface="Arial" panose="020B0604020202020204" pitchFamily="34" charset="0"/>
              <a:buChar char="•"/>
            </a:pPr>
            <a:endParaRPr lang="en-GB" sz="1200" b="1" dirty="0">
              <a:solidFill>
                <a:srgbClr val="00B0F0"/>
              </a:solidFill>
              <a:latin typeface="Helvetica" pitchFamily="2" charset="0"/>
            </a:endParaRPr>
          </a:p>
          <a:p>
            <a:pPr marL="285750" indent="-285750" algn="just">
              <a:buFont typeface="Arial" panose="020B0604020202020204" pitchFamily="34" charset="0"/>
              <a:buChar char="•"/>
            </a:pPr>
            <a:r>
              <a:rPr lang="en-GB" sz="1200" b="1" dirty="0" err="1">
                <a:solidFill>
                  <a:srgbClr val="00B0F0"/>
                </a:solidFill>
                <a:latin typeface="Helvetica" pitchFamily="2" charset="0"/>
              </a:rPr>
              <a:t>Produisez</a:t>
            </a:r>
            <a:r>
              <a:rPr lang="en-GB" sz="1200" b="1" dirty="0">
                <a:solidFill>
                  <a:srgbClr val="00B0F0"/>
                </a:solidFill>
                <a:latin typeface="Helvetica" pitchFamily="2" charset="0"/>
              </a:rPr>
              <a:t> ensuite le code et </a:t>
            </a:r>
            <a:r>
              <a:rPr lang="en-GB" sz="1200" b="1" dirty="0" err="1">
                <a:solidFill>
                  <a:srgbClr val="00B0F0"/>
                </a:solidFill>
                <a:latin typeface="Helvetica" pitchFamily="2" charset="0"/>
              </a:rPr>
              <a:t>Calcullez</a:t>
            </a:r>
            <a:r>
              <a:rPr lang="en-GB" sz="1200" b="1" dirty="0">
                <a:solidFill>
                  <a:srgbClr val="00B0F0"/>
                </a:solidFill>
                <a:latin typeface="Helvetica" pitchFamily="2" charset="0"/>
              </a:rPr>
              <a:t> la </a:t>
            </a:r>
            <a:r>
              <a:rPr lang="en-GB" sz="1200" b="1" dirty="0" err="1">
                <a:solidFill>
                  <a:srgbClr val="00B0F0"/>
                </a:solidFill>
                <a:latin typeface="Helvetica" pitchFamily="2" charset="0"/>
              </a:rPr>
              <a:t>baisse</a:t>
            </a:r>
            <a:r>
              <a:rPr lang="en-GB" sz="1200" b="1" dirty="0">
                <a:solidFill>
                  <a:srgbClr val="00B0F0"/>
                </a:solidFill>
                <a:latin typeface="Helvetica" pitchFamily="2" charset="0"/>
              </a:rPr>
              <a:t> </a:t>
            </a:r>
            <a:r>
              <a:rPr lang="en-GB" sz="1200" b="1" dirty="0" err="1">
                <a:solidFill>
                  <a:srgbClr val="00B0F0"/>
                </a:solidFill>
                <a:latin typeface="Helvetica" pitchFamily="2" charset="0"/>
              </a:rPr>
              <a:t>initiale</a:t>
            </a:r>
            <a:r>
              <a:rPr lang="en-GB" sz="1200" b="1" dirty="0">
                <a:solidFill>
                  <a:srgbClr val="00B0F0"/>
                </a:solidFill>
                <a:latin typeface="Helvetica" pitchFamily="2" charset="0"/>
              </a:rPr>
              <a:t> pour Bitcoin, Gold, S&amp;P 500 ET </a:t>
            </a:r>
            <a:r>
              <a:rPr lang="en-GB" sz="1200" b="1" dirty="0" err="1">
                <a:solidFill>
                  <a:srgbClr val="00B0F0"/>
                </a:solidFill>
                <a:latin typeface="Helvetica" pitchFamily="2" charset="0"/>
              </a:rPr>
              <a:t>l’inflation</a:t>
            </a:r>
            <a:r>
              <a:rPr lang="en-GB" sz="1200" b="1" dirty="0">
                <a:solidFill>
                  <a:srgbClr val="00B0F0"/>
                </a:solidFill>
                <a:latin typeface="Helvetica" pitchFamily="2" charset="0"/>
              </a:rPr>
              <a:t> </a:t>
            </a:r>
            <a:r>
              <a:rPr lang="en-GB" sz="1200" b="1" dirty="0" err="1">
                <a:solidFill>
                  <a:srgbClr val="00B0F0"/>
                </a:solidFill>
                <a:latin typeface="Helvetica" pitchFamily="2" charset="0"/>
              </a:rPr>
              <a:t>en</a:t>
            </a:r>
            <a:r>
              <a:rPr lang="en-GB" sz="1200" b="1" dirty="0">
                <a:solidFill>
                  <a:srgbClr val="00B0F0"/>
                </a:solidFill>
                <a:latin typeface="Helvetica" pitchFamily="2" charset="0"/>
              </a:rPr>
              <a:t> France (Ou Eurozone) pendant la </a:t>
            </a:r>
            <a:r>
              <a:rPr lang="en-GB" sz="1200" b="1" dirty="0" err="1">
                <a:solidFill>
                  <a:srgbClr val="00B0F0"/>
                </a:solidFill>
                <a:latin typeface="Helvetica" pitchFamily="2" charset="0"/>
              </a:rPr>
              <a:t>pandémie</a:t>
            </a:r>
            <a:r>
              <a:rPr lang="en-GB" sz="1200" b="1" dirty="0">
                <a:solidFill>
                  <a:srgbClr val="00B0F0"/>
                </a:solidFill>
                <a:latin typeface="Helvetica" pitchFamily="2" charset="0"/>
              </a:rPr>
              <a:t> et la reprise </a:t>
            </a:r>
            <a:r>
              <a:rPr lang="en-GB" sz="1200" b="1" dirty="0" err="1">
                <a:solidFill>
                  <a:srgbClr val="00B0F0"/>
                </a:solidFill>
                <a:latin typeface="Helvetica" pitchFamily="2" charset="0"/>
              </a:rPr>
              <a:t>éventuele</a:t>
            </a:r>
            <a:r>
              <a:rPr lang="en-GB" sz="1200" b="1" dirty="0">
                <a:solidFill>
                  <a:srgbClr val="00B0F0"/>
                </a:solidFill>
                <a:latin typeface="Helvetica" pitchFamily="2" charset="0"/>
              </a:rPr>
              <a:t> à la fin de la </a:t>
            </a:r>
            <a:r>
              <a:rPr lang="en-GB" sz="1200" b="1" dirty="0" err="1">
                <a:solidFill>
                  <a:srgbClr val="00B0F0"/>
                </a:solidFill>
                <a:latin typeface="Helvetica" pitchFamily="2" charset="0"/>
              </a:rPr>
              <a:t>pandémie</a:t>
            </a:r>
            <a:r>
              <a:rPr lang="en-GB" sz="1200" b="1" dirty="0">
                <a:solidFill>
                  <a:srgbClr val="00B0F0"/>
                </a:solidFill>
                <a:latin typeface="Helvetica" pitchFamily="2" charset="0"/>
              </a:rPr>
              <a:t>, </a:t>
            </a:r>
            <a:r>
              <a:rPr lang="en-GB" sz="1200" b="1" dirty="0" err="1">
                <a:solidFill>
                  <a:srgbClr val="00B0F0"/>
                </a:solidFill>
                <a:latin typeface="Helvetica" pitchFamily="2" charset="0"/>
              </a:rPr>
              <a:t>ainsi</a:t>
            </a:r>
            <a:r>
              <a:rPr lang="en-GB" sz="1200" b="1" dirty="0">
                <a:solidFill>
                  <a:srgbClr val="00B0F0"/>
                </a:solidFill>
                <a:latin typeface="Helvetica" pitchFamily="2" charset="0"/>
              </a:rPr>
              <a:t> que les graphs</a:t>
            </a:r>
          </a:p>
          <a:p>
            <a:pPr marL="285750" indent="-285750" algn="just">
              <a:buFont typeface="Arial" panose="020B0604020202020204" pitchFamily="34" charset="0"/>
              <a:buChar char="•"/>
            </a:pPr>
            <a:endParaRPr lang="en-GB" sz="1400" b="1" dirty="0">
              <a:solidFill>
                <a:srgbClr val="00B0F0"/>
              </a:solidFill>
              <a:latin typeface="Helvetica" pitchFamily="2" charset="0"/>
            </a:endParaRPr>
          </a:p>
          <a:p>
            <a:pPr marL="285750" indent="-285750" algn="just">
              <a:buFont typeface="Arial" panose="020B0604020202020204" pitchFamily="34" charset="0"/>
              <a:buChar char="•"/>
            </a:pPr>
            <a:endParaRPr lang="en-GB" sz="1400" b="1" dirty="0">
              <a:solidFill>
                <a:srgbClr val="00B0F0"/>
              </a:solidFill>
              <a:latin typeface="Helvetica" pitchFamily="2" charset="0"/>
            </a:endParaRPr>
          </a:p>
          <a:p>
            <a:pPr marL="285750" indent="-285750" algn="just">
              <a:buFont typeface="Arial" panose="020B0604020202020204" pitchFamily="34" charset="0"/>
              <a:buChar char="•"/>
            </a:pPr>
            <a:r>
              <a:rPr lang="en-GB" sz="1400" b="1" dirty="0">
                <a:solidFill>
                  <a:srgbClr val="0070C0"/>
                </a:solidFill>
                <a:latin typeface="Helvetica" pitchFamily="2" charset="0"/>
              </a:rPr>
              <a:t> </a:t>
            </a:r>
          </a:p>
          <a:p>
            <a:pPr algn="just"/>
            <a:endParaRPr lang="en-AD" sz="1400" b="1" dirty="0">
              <a:solidFill>
                <a:srgbClr val="0070C0"/>
              </a:solidFill>
              <a:latin typeface="Helvetica" pitchFamily="2" charset="0"/>
            </a:endParaRPr>
          </a:p>
          <a:p>
            <a:pPr algn="just"/>
            <a:endParaRPr lang="en-AD" sz="1400" b="1" dirty="0">
              <a:solidFill>
                <a:srgbClr val="0070C0"/>
              </a:solidFill>
              <a:latin typeface="Helvetica" pitchFamily="2" charset="0"/>
            </a:endParaRPr>
          </a:p>
          <a:p>
            <a:pPr algn="just"/>
            <a:endParaRPr lang="en-AD" sz="1400" dirty="0">
              <a:latin typeface="Helvetica" pitchFamily="2" charset="0"/>
            </a:endParaRPr>
          </a:p>
          <a:p>
            <a:endParaRPr lang="en-AD" sz="1400" dirty="0">
              <a:latin typeface="Helvetica" pitchFamily="2" charset="0"/>
            </a:endParaRPr>
          </a:p>
        </p:txBody>
      </p:sp>
      <p:pic>
        <p:nvPicPr>
          <p:cNvPr id="5" name="Picture 4">
            <a:extLst>
              <a:ext uri="{FF2B5EF4-FFF2-40B4-BE49-F238E27FC236}">
                <a16:creationId xmlns:a16="http://schemas.microsoft.com/office/drawing/2014/main" id="{7210B4CC-757D-1450-D336-8DEE6F1B0F7E}"/>
              </a:ext>
            </a:extLst>
          </p:cNvPr>
          <p:cNvPicPr>
            <a:picLocks noChangeAspect="1"/>
          </p:cNvPicPr>
          <p:nvPr/>
        </p:nvPicPr>
        <p:blipFill>
          <a:blip r:embed="rId3"/>
          <a:stretch>
            <a:fillRect/>
          </a:stretch>
        </p:blipFill>
        <p:spPr>
          <a:xfrm>
            <a:off x="8616094" y="1885279"/>
            <a:ext cx="3243877" cy="203048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6" name="Online Media 5" descr="The price of gold has soared during coronavirus pandemic">
            <a:hlinkClick r:id="" action="ppaction://media"/>
            <a:extLst>
              <a:ext uri="{FF2B5EF4-FFF2-40B4-BE49-F238E27FC236}">
                <a16:creationId xmlns:a16="http://schemas.microsoft.com/office/drawing/2014/main" id="{1D344740-2A97-A514-C91A-FED35B5C0DEF}"/>
              </a:ext>
            </a:extLst>
          </p:cNvPr>
          <p:cNvPicPr>
            <a:picLocks noRot="1" noChangeAspect="1"/>
          </p:cNvPicPr>
          <p:nvPr>
            <a:videoFile r:link="rId1"/>
          </p:nvPr>
        </p:nvPicPr>
        <p:blipFill>
          <a:blip r:embed="rId4"/>
          <a:stretch>
            <a:fillRect/>
          </a:stretch>
        </p:blipFill>
        <p:spPr>
          <a:xfrm>
            <a:off x="8574896" y="4310808"/>
            <a:ext cx="3427738" cy="1936672"/>
          </a:xfrm>
          <a:prstGeom prst="rect">
            <a:avLst/>
          </a:prstGeom>
        </p:spPr>
      </p:pic>
      <p:sp>
        <p:nvSpPr>
          <p:cNvPr id="7" name="Left Bracket 6">
            <a:extLst>
              <a:ext uri="{FF2B5EF4-FFF2-40B4-BE49-F238E27FC236}">
                <a16:creationId xmlns:a16="http://schemas.microsoft.com/office/drawing/2014/main" id="{EFFBD4BD-2D24-6222-9CB6-B26B3E2033C5}"/>
              </a:ext>
            </a:extLst>
          </p:cNvPr>
          <p:cNvSpPr/>
          <p:nvPr/>
        </p:nvSpPr>
        <p:spPr>
          <a:xfrm>
            <a:off x="223540" y="1840079"/>
            <a:ext cx="471619" cy="4035048"/>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a:p>
        </p:txBody>
      </p:sp>
      <p:sp>
        <p:nvSpPr>
          <p:cNvPr id="9" name="Right Bracket 8">
            <a:extLst>
              <a:ext uri="{FF2B5EF4-FFF2-40B4-BE49-F238E27FC236}">
                <a16:creationId xmlns:a16="http://schemas.microsoft.com/office/drawing/2014/main" id="{87C07089-535B-C9B7-B511-8C49BF22B11D}"/>
              </a:ext>
            </a:extLst>
          </p:cNvPr>
          <p:cNvSpPr/>
          <p:nvPr/>
        </p:nvSpPr>
        <p:spPr>
          <a:xfrm>
            <a:off x="7643679" y="1891970"/>
            <a:ext cx="471619" cy="3983157"/>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a:p>
        </p:txBody>
      </p:sp>
      <p:sp>
        <p:nvSpPr>
          <p:cNvPr id="11" name="Footer Placeholder 10">
            <a:extLst>
              <a:ext uri="{FF2B5EF4-FFF2-40B4-BE49-F238E27FC236}">
                <a16:creationId xmlns:a16="http://schemas.microsoft.com/office/drawing/2014/main" id="{3AF67440-1D59-C298-1BCF-4F206F3B732E}"/>
              </a:ext>
            </a:extLst>
          </p:cNvPr>
          <p:cNvSpPr>
            <a:spLocks noGrp="1"/>
          </p:cNvSpPr>
          <p:nvPr>
            <p:ph type="ftr" sz="quarter" idx="11"/>
          </p:nvPr>
        </p:nvSpPr>
        <p:spPr/>
        <p:txBody>
          <a:bodyPr/>
          <a:lstStyle/>
          <a:p>
            <a:endParaRPr lang="en-AD"/>
          </a:p>
        </p:txBody>
      </p:sp>
      <p:sp>
        <p:nvSpPr>
          <p:cNvPr id="13" name="Slide Number Placeholder 12">
            <a:extLst>
              <a:ext uri="{FF2B5EF4-FFF2-40B4-BE49-F238E27FC236}">
                <a16:creationId xmlns:a16="http://schemas.microsoft.com/office/drawing/2014/main" id="{5A0CDD65-F124-5F71-8DFF-77E119F8B1C0}"/>
              </a:ext>
            </a:extLst>
          </p:cNvPr>
          <p:cNvSpPr>
            <a:spLocks noGrp="1"/>
          </p:cNvSpPr>
          <p:nvPr>
            <p:ph type="sldNum" sz="quarter" idx="12"/>
          </p:nvPr>
        </p:nvSpPr>
        <p:spPr/>
        <p:txBody>
          <a:bodyPr/>
          <a:lstStyle/>
          <a:p>
            <a:fld id="{83FD839A-6A21-0E45-AC65-E52854697595}" type="slidenum">
              <a:rPr lang="en-AD" smtClean="0"/>
              <a:t>16</a:t>
            </a:fld>
            <a:endParaRPr lang="en-AD"/>
          </a:p>
        </p:txBody>
      </p:sp>
    </p:spTree>
    <p:extLst>
      <p:ext uri="{BB962C8B-B14F-4D97-AF65-F5344CB8AC3E}">
        <p14:creationId xmlns:p14="http://schemas.microsoft.com/office/powerpoint/2010/main" val="2195211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49C4D4-DA58-CCB8-A4FF-B4BFB23487F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9C39C0-2164-5293-FA86-2AE3AFAB56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BB885EC-1DC4-55FC-41CA-9B2CA08B2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190DAE9-0A61-FDD9-F359-B670FD97C9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D79221-2952-2265-4705-F782844F6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9538FA2-A23C-533E-78E7-38471AEEE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A5001D-CA5A-A6D6-F940-3F16CC1C6413}"/>
              </a:ext>
            </a:extLst>
          </p:cNvPr>
          <p:cNvSpPr>
            <a:spLocks noGrp="1"/>
          </p:cNvSpPr>
          <p:nvPr>
            <p:ph type="title"/>
          </p:nvPr>
        </p:nvSpPr>
        <p:spPr>
          <a:xfrm>
            <a:off x="766119" y="294538"/>
            <a:ext cx="10501431" cy="1033669"/>
          </a:xfrm>
        </p:spPr>
        <p:txBody>
          <a:bodyPr>
            <a:noAutofit/>
          </a:bodyPr>
          <a:lstStyle/>
          <a:p>
            <a:r>
              <a:rPr lang="en-GB" sz="3200" b="1" dirty="0">
                <a:solidFill>
                  <a:schemeClr val="bg1"/>
                </a:solidFill>
                <a:latin typeface="Helvetica" pitchFamily="2" charset="0"/>
              </a:rPr>
              <a:t>3C</a:t>
            </a:r>
            <a:r>
              <a:rPr lang="en-GB" sz="3200" b="1" i="0" dirty="0">
                <a:solidFill>
                  <a:schemeClr val="bg1"/>
                </a:solidFill>
                <a:effectLst/>
                <a:latin typeface="Helvetica" pitchFamily="2" charset="0"/>
              </a:rPr>
              <a:t>. Correlation </a:t>
            </a:r>
            <a:r>
              <a:rPr lang="en-GB" sz="3200" b="1" i="0" dirty="0" err="1">
                <a:solidFill>
                  <a:schemeClr val="bg1"/>
                </a:solidFill>
                <a:effectLst/>
                <a:latin typeface="Helvetica" pitchFamily="2" charset="0"/>
              </a:rPr>
              <a:t>MatriX</a:t>
            </a:r>
            <a:r>
              <a:rPr lang="en-GB" sz="3200" b="1" i="0" dirty="0">
                <a:solidFill>
                  <a:schemeClr val="bg1"/>
                </a:solidFill>
                <a:effectLst/>
                <a:latin typeface="Helvetica" pitchFamily="2" charset="0"/>
              </a:rPr>
              <a:t> 2024-2025</a:t>
            </a:r>
            <a:endParaRPr lang="en-AD" sz="3200" b="1" dirty="0">
              <a:solidFill>
                <a:schemeClr val="bg1"/>
              </a:solidFill>
              <a:latin typeface="Helvetica" pitchFamily="2" charset="0"/>
            </a:endParaRPr>
          </a:p>
        </p:txBody>
      </p:sp>
      <p:sp>
        <p:nvSpPr>
          <p:cNvPr id="3" name="Content Placeholder 2">
            <a:extLst>
              <a:ext uri="{FF2B5EF4-FFF2-40B4-BE49-F238E27FC236}">
                <a16:creationId xmlns:a16="http://schemas.microsoft.com/office/drawing/2014/main" id="{5891013B-FCD1-B77F-2A41-F030A3257847}"/>
              </a:ext>
            </a:extLst>
          </p:cNvPr>
          <p:cNvSpPr>
            <a:spLocks noGrp="1"/>
          </p:cNvSpPr>
          <p:nvPr>
            <p:ph idx="1"/>
          </p:nvPr>
        </p:nvSpPr>
        <p:spPr>
          <a:xfrm>
            <a:off x="294500" y="3291545"/>
            <a:ext cx="5449352" cy="1718178"/>
          </a:xfrm>
        </p:spPr>
        <p:txBody>
          <a:bodyPr anchor="ctr">
            <a:normAutofit fontScale="85000" lnSpcReduction="20000"/>
          </a:bodyPr>
          <a:lstStyle/>
          <a:p>
            <a:pPr marL="0" indent="0">
              <a:buNone/>
            </a:pPr>
            <a:endParaRPr lang="en-GB" sz="1200" b="1" dirty="0">
              <a:solidFill>
                <a:srgbClr val="C00000"/>
              </a:solidFill>
              <a:latin typeface="Helvetica" pitchFamily="2" charset="0"/>
            </a:endParaRPr>
          </a:p>
          <a:p>
            <a:pPr marL="0" indent="0">
              <a:buNone/>
            </a:pPr>
            <a:endParaRPr lang="en-GB" sz="1200" b="1" dirty="0">
              <a:solidFill>
                <a:srgbClr val="C00000"/>
              </a:solidFill>
              <a:latin typeface="Helvetica" pitchFamily="2" charset="0"/>
            </a:endParaRPr>
          </a:p>
          <a:p>
            <a:pPr marL="0" indent="0">
              <a:buNone/>
            </a:pPr>
            <a:endParaRPr lang="en-GB" sz="1200" b="1" dirty="0">
              <a:solidFill>
                <a:srgbClr val="0070C0"/>
              </a:solidFill>
              <a:latin typeface="Helvetica" pitchFamily="2" charset="0"/>
            </a:endParaRPr>
          </a:p>
          <a:p>
            <a:pPr marL="0" indent="0">
              <a:buNone/>
            </a:pPr>
            <a:r>
              <a:rPr lang="en-GB" sz="1200" b="1" dirty="0">
                <a:solidFill>
                  <a:srgbClr val="0070C0"/>
                </a:solidFill>
                <a:latin typeface="Helvetica" pitchFamily="2" charset="0"/>
              </a:rPr>
              <a:t>* </a:t>
            </a:r>
            <a:r>
              <a:rPr lang="en-GB" sz="1500" b="1" dirty="0" err="1">
                <a:solidFill>
                  <a:srgbClr val="0070C0"/>
                </a:solidFill>
                <a:latin typeface="Helvetica" pitchFamily="2" charset="0"/>
              </a:rPr>
              <a:t>Qu'est-ce</a:t>
            </a:r>
            <a:r>
              <a:rPr lang="en-GB" sz="1500" b="1" dirty="0">
                <a:solidFill>
                  <a:srgbClr val="0070C0"/>
                </a:solidFill>
                <a:latin typeface="Helvetica" pitchFamily="2" charset="0"/>
              </a:rPr>
              <a:t> que la </a:t>
            </a:r>
            <a:r>
              <a:rPr lang="en-GB" sz="1500" b="1" dirty="0" err="1">
                <a:solidFill>
                  <a:srgbClr val="0070C0"/>
                </a:solidFill>
                <a:latin typeface="Helvetica" pitchFamily="2" charset="0"/>
              </a:rPr>
              <a:t>corrélation</a:t>
            </a:r>
            <a:r>
              <a:rPr lang="en-GB" sz="1500" b="1" dirty="0">
                <a:solidFill>
                  <a:srgbClr val="0070C0"/>
                </a:solidFill>
                <a:latin typeface="Helvetica" pitchFamily="2" charset="0"/>
              </a:rPr>
              <a:t> ?</a:t>
            </a:r>
          </a:p>
          <a:p>
            <a:pPr marL="0" indent="0" algn="just">
              <a:buNone/>
            </a:pPr>
            <a:r>
              <a:rPr lang="en-GB" sz="1200" b="1" dirty="0">
                <a:latin typeface="Helvetica" pitchFamily="2" charset="0"/>
              </a:rPr>
              <a:t>La </a:t>
            </a:r>
            <a:r>
              <a:rPr lang="en-GB" sz="1200" b="1" dirty="0" err="1">
                <a:latin typeface="Helvetica" pitchFamily="2" charset="0"/>
              </a:rPr>
              <a:t>corrélation</a:t>
            </a:r>
            <a:r>
              <a:rPr lang="en-GB" sz="1200" b="1" dirty="0">
                <a:latin typeface="Helvetica" pitchFamily="2" charset="0"/>
              </a:rPr>
              <a:t>, </a:t>
            </a:r>
            <a:r>
              <a:rPr lang="en-GB" sz="1200" dirty="0">
                <a:latin typeface="Helvetica" pitchFamily="2" charset="0"/>
              </a:rPr>
              <a:t>dans le </a:t>
            </a:r>
            <a:r>
              <a:rPr lang="en-GB" sz="1200" dirty="0" err="1">
                <a:latin typeface="Helvetica" pitchFamily="2" charset="0"/>
              </a:rPr>
              <a:t>secteur</a:t>
            </a:r>
            <a:r>
              <a:rPr lang="en-GB" sz="1200" dirty="0">
                <a:latin typeface="Helvetica" pitchFamily="2" charset="0"/>
              </a:rPr>
              <a:t> de la finance et de </a:t>
            </a:r>
            <a:r>
              <a:rPr lang="en-GB" sz="1200" dirty="0" err="1">
                <a:latin typeface="Helvetica" pitchFamily="2" charset="0"/>
              </a:rPr>
              <a:t>l'investissement</a:t>
            </a:r>
            <a:r>
              <a:rPr lang="en-GB" sz="1200" dirty="0">
                <a:latin typeface="Helvetica" pitchFamily="2" charset="0"/>
              </a:rPr>
              <a:t>, </a:t>
            </a:r>
            <a:r>
              <a:rPr lang="en-GB" sz="1200" dirty="0" err="1">
                <a:latin typeface="Helvetica" pitchFamily="2" charset="0"/>
              </a:rPr>
              <a:t>est</a:t>
            </a:r>
            <a:r>
              <a:rPr lang="en-GB" sz="1200" dirty="0">
                <a:latin typeface="Helvetica" pitchFamily="2" charset="0"/>
              </a:rPr>
              <a:t> </a:t>
            </a:r>
            <a:r>
              <a:rPr lang="en-GB" sz="1200" dirty="0" err="1">
                <a:latin typeface="Helvetica" pitchFamily="2" charset="0"/>
              </a:rPr>
              <a:t>une</a:t>
            </a:r>
            <a:r>
              <a:rPr lang="en-GB" sz="1200" dirty="0">
                <a:latin typeface="Helvetica" pitchFamily="2" charset="0"/>
              </a:rPr>
              <a:t> </a:t>
            </a:r>
            <a:r>
              <a:rPr lang="en-GB" sz="1200" dirty="0" err="1">
                <a:latin typeface="Helvetica" pitchFamily="2" charset="0"/>
              </a:rPr>
              <a:t>statistique</a:t>
            </a:r>
            <a:r>
              <a:rPr lang="en-GB" sz="1200" dirty="0">
                <a:latin typeface="Helvetica" pitchFamily="2" charset="0"/>
              </a:rPr>
              <a:t> qui </a:t>
            </a:r>
            <a:r>
              <a:rPr lang="en-GB" sz="1200" dirty="0" err="1">
                <a:latin typeface="Helvetica" pitchFamily="2" charset="0"/>
              </a:rPr>
              <a:t>mesure</a:t>
            </a:r>
            <a:r>
              <a:rPr lang="en-GB" sz="1200" dirty="0">
                <a:latin typeface="Helvetica" pitchFamily="2" charset="0"/>
              </a:rPr>
              <a:t> le </a:t>
            </a:r>
            <a:r>
              <a:rPr lang="en-GB" sz="1200" dirty="0" err="1">
                <a:latin typeface="Helvetica" pitchFamily="2" charset="0"/>
              </a:rPr>
              <a:t>degré</a:t>
            </a:r>
            <a:r>
              <a:rPr lang="en-GB" sz="1200" dirty="0">
                <a:latin typeface="Helvetica" pitchFamily="2" charset="0"/>
              </a:rPr>
              <a:t> de variation de deux titres </a:t>
            </a:r>
            <a:r>
              <a:rPr lang="en-GB" sz="1200" dirty="0" err="1">
                <a:latin typeface="Helvetica" pitchFamily="2" charset="0"/>
              </a:rPr>
              <a:t>l'un</a:t>
            </a:r>
            <a:r>
              <a:rPr lang="en-GB" sz="1200" dirty="0">
                <a:latin typeface="Helvetica" pitchFamily="2" charset="0"/>
              </a:rPr>
              <a:t> par rapport à </a:t>
            </a:r>
            <a:r>
              <a:rPr lang="en-GB" sz="1200" dirty="0" err="1">
                <a:latin typeface="Helvetica" pitchFamily="2" charset="0"/>
              </a:rPr>
              <a:t>l'autre</a:t>
            </a:r>
            <a:r>
              <a:rPr lang="en-GB" sz="1200" b="1" dirty="0">
                <a:latin typeface="Helvetica" pitchFamily="2" charset="0"/>
              </a:rPr>
              <a:t>. </a:t>
            </a:r>
          </a:p>
          <a:p>
            <a:pPr marL="0" indent="0" algn="just">
              <a:buNone/>
            </a:pPr>
            <a:r>
              <a:rPr lang="en-GB" sz="1200" b="1" dirty="0">
                <a:latin typeface="Helvetica" pitchFamily="2" charset="0"/>
              </a:rPr>
              <a:t>Les </a:t>
            </a:r>
            <a:r>
              <a:rPr lang="en-GB" sz="1200" b="1" dirty="0" err="1">
                <a:latin typeface="Helvetica" pitchFamily="2" charset="0"/>
              </a:rPr>
              <a:t>corrélations</a:t>
            </a:r>
            <a:r>
              <a:rPr lang="en-GB" sz="1200" b="1" dirty="0">
                <a:latin typeface="Helvetica" pitchFamily="2" charset="0"/>
              </a:rPr>
              <a:t> </a:t>
            </a:r>
            <a:r>
              <a:rPr lang="en-GB" sz="1200" b="1" dirty="0" err="1">
                <a:latin typeface="Helvetica" pitchFamily="2" charset="0"/>
              </a:rPr>
              <a:t>sont</a:t>
            </a:r>
            <a:r>
              <a:rPr lang="en-GB" sz="1200" b="1" dirty="0">
                <a:latin typeface="Helvetica" pitchFamily="2" charset="0"/>
              </a:rPr>
              <a:t> </a:t>
            </a:r>
            <a:r>
              <a:rPr lang="en-GB" sz="1200" b="1" dirty="0" err="1">
                <a:latin typeface="Helvetica" pitchFamily="2" charset="0"/>
              </a:rPr>
              <a:t>utilisées</a:t>
            </a:r>
            <a:r>
              <a:rPr lang="en-GB" sz="1200" b="1" dirty="0">
                <a:latin typeface="Helvetica" pitchFamily="2" charset="0"/>
              </a:rPr>
              <a:t> dans la gestion </a:t>
            </a:r>
            <a:r>
              <a:rPr lang="en-GB" sz="1200" b="1" dirty="0" err="1">
                <a:latin typeface="Helvetica" pitchFamily="2" charset="0"/>
              </a:rPr>
              <a:t>avancée</a:t>
            </a:r>
            <a:r>
              <a:rPr lang="en-GB" sz="1200" b="1" dirty="0">
                <a:latin typeface="Helvetica" pitchFamily="2" charset="0"/>
              </a:rPr>
              <a:t> de </a:t>
            </a:r>
            <a:r>
              <a:rPr lang="en-GB" sz="1200" b="1" dirty="0" err="1">
                <a:latin typeface="Helvetica" pitchFamily="2" charset="0"/>
              </a:rPr>
              <a:t>portefeuille</a:t>
            </a:r>
            <a:r>
              <a:rPr lang="en-GB" sz="1200" b="1" dirty="0">
                <a:latin typeface="Helvetica" pitchFamily="2" charset="0"/>
              </a:rPr>
              <a:t>, </a:t>
            </a:r>
            <a:r>
              <a:rPr lang="en-GB" sz="1200" b="1" dirty="0" err="1">
                <a:latin typeface="Helvetica" pitchFamily="2" charset="0"/>
              </a:rPr>
              <a:t>calculées</a:t>
            </a:r>
            <a:r>
              <a:rPr lang="en-GB" sz="1200" b="1" dirty="0">
                <a:latin typeface="Helvetica" pitchFamily="2" charset="0"/>
              </a:rPr>
              <a:t> sous </a:t>
            </a:r>
            <a:r>
              <a:rPr lang="en-GB" sz="1200" b="1" dirty="0" err="1">
                <a:latin typeface="Helvetica" pitchFamily="2" charset="0"/>
              </a:rPr>
              <a:t>forme</a:t>
            </a:r>
            <a:r>
              <a:rPr lang="en-GB" sz="1200" b="1" dirty="0">
                <a:latin typeface="Helvetica" pitchFamily="2" charset="0"/>
              </a:rPr>
              <a:t> de coefficient de </a:t>
            </a:r>
            <a:r>
              <a:rPr lang="en-GB" sz="1200" b="1" dirty="0" err="1">
                <a:latin typeface="Helvetica" pitchFamily="2" charset="0"/>
              </a:rPr>
              <a:t>corrélation</a:t>
            </a:r>
            <a:r>
              <a:rPr lang="en-GB" sz="1200" b="1" dirty="0">
                <a:latin typeface="Helvetica" pitchFamily="2" charset="0"/>
              </a:rPr>
              <a:t>, </a:t>
            </a:r>
            <a:r>
              <a:rPr lang="en-GB" sz="1200" b="1" dirty="0" err="1">
                <a:latin typeface="Helvetica" pitchFamily="2" charset="0"/>
              </a:rPr>
              <a:t>dont</a:t>
            </a:r>
            <a:r>
              <a:rPr lang="en-GB" sz="1200" b="1" dirty="0">
                <a:latin typeface="Helvetica" pitchFamily="2" charset="0"/>
              </a:rPr>
              <a:t> la </a:t>
            </a:r>
            <a:r>
              <a:rPr lang="en-GB" sz="1200" b="1" dirty="0" err="1">
                <a:latin typeface="Helvetica" pitchFamily="2" charset="0"/>
              </a:rPr>
              <a:t>valeur</a:t>
            </a:r>
            <a:r>
              <a:rPr lang="en-GB" sz="1200" b="1" dirty="0">
                <a:latin typeface="Helvetica" pitchFamily="2" charset="0"/>
              </a:rPr>
              <a:t> doit </a:t>
            </a:r>
            <a:r>
              <a:rPr lang="en-GB" sz="1200" b="1" dirty="0" err="1">
                <a:latin typeface="Helvetica" pitchFamily="2" charset="0"/>
              </a:rPr>
              <a:t>être</a:t>
            </a:r>
            <a:r>
              <a:rPr lang="en-GB" sz="1200" b="1" dirty="0">
                <a:latin typeface="Helvetica" pitchFamily="2" charset="0"/>
              </a:rPr>
              <a:t> comprise entre -1,0 et +1,0.</a:t>
            </a:r>
          </a:p>
          <a:p>
            <a:pPr marL="0" indent="0" algn="just">
              <a:buNone/>
            </a:pPr>
            <a:endParaRPr lang="en-GB" sz="1200" b="1" dirty="0">
              <a:latin typeface="Helvetica" pitchFamily="2" charset="0"/>
            </a:endParaRPr>
          </a:p>
          <a:p>
            <a:pPr marL="0" indent="0">
              <a:buNone/>
            </a:pPr>
            <a:endParaRPr lang="en-GB" sz="1200" dirty="0">
              <a:latin typeface="Helvetica" pitchFamily="2" charset="0"/>
            </a:endParaRPr>
          </a:p>
        </p:txBody>
      </p:sp>
      <p:sp>
        <p:nvSpPr>
          <p:cNvPr id="4" name="Content Placeholder 2">
            <a:extLst>
              <a:ext uri="{FF2B5EF4-FFF2-40B4-BE49-F238E27FC236}">
                <a16:creationId xmlns:a16="http://schemas.microsoft.com/office/drawing/2014/main" id="{9F406398-62B6-D69E-9AC3-501A7A529DB0}"/>
              </a:ext>
            </a:extLst>
          </p:cNvPr>
          <p:cNvSpPr txBox="1">
            <a:spLocks/>
          </p:cNvSpPr>
          <p:nvPr/>
        </p:nvSpPr>
        <p:spPr>
          <a:xfrm>
            <a:off x="294500" y="2006385"/>
            <a:ext cx="6200599" cy="37024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900" b="1" dirty="0">
                <a:solidFill>
                  <a:srgbClr val="C00000"/>
                </a:solidFill>
                <a:latin typeface="Helvetica" pitchFamily="2" charset="0"/>
              </a:rPr>
              <a:t> </a:t>
            </a:r>
            <a:endParaRPr lang="en-AD" sz="2900" b="1" dirty="0">
              <a:solidFill>
                <a:srgbClr val="C00000"/>
              </a:solidFill>
              <a:latin typeface="Helvetica" pitchFamily="2" charset="0"/>
            </a:endParaRPr>
          </a:p>
        </p:txBody>
      </p:sp>
      <p:sp>
        <p:nvSpPr>
          <p:cNvPr id="13" name="TextBox 12">
            <a:extLst>
              <a:ext uri="{FF2B5EF4-FFF2-40B4-BE49-F238E27FC236}">
                <a16:creationId xmlns:a16="http://schemas.microsoft.com/office/drawing/2014/main" id="{05BAFDB0-E6C5-1C61-A4E8-6EAAC6015CBD}"/>
              </a:ext>
            </a:extLst>
          </p:cNvPr>
          <p:cNvSpPr txBox="1"/>
          <p:nvPr/>
        </p:nvSpPr>
        <p:spPr>
          <a:xfrm>
            <a:off x="294500" y="1928979"/>
            <a:ext cx="5449352" cy="1600438"/>
          </a:xfrm>
          <a:prstGeom prst="rect">
            <a:avLst/>
          </a:prstGeom>
          <a:noFill/>
        </p:spPr>
        <p:txBody>
          <a:bodyPr wrap="square">
            <a:spAutoFit/>
          </a:bodyPr>
          <a:lstStyle/>
          <a:p>
            <a:pPr algn="just"/>
            <a:r>
              <a:rPr lang="en-AD" sz="1400" b="1" dirty="0">
                <a:latin typeface="Helvetica" pitchFamily="2" charset="0"/>
              </a:rPr>
              <a:t>Une matrice de corrélation </a:t>
            </a:r>
            <a:r>
              <a:rPr lang="en-AD" sz="1200" dirty="0">
                <a:latin typeface="Helvetica" pitchFamily="2" charset="0"/>
              </a:rPr>
              <a:t>est un tableau qui affiche les coefficients de corrélation entre plusieurs variables. En finance, elle est utilisée pour montrer les relations entre différents actifs ou rendements d'investissement. Les valeurs de la matrice vont de -1 à 1, où :</a:t>
            </a:r>
          </a:p>
          <a:p>
            <a:pPr algn="just"/>
            <a:endParaRPr lang="en-AD" sz="1200" dirty="0">
              <a:latin typeface="Helvetica" pitchFamily="2" charset="0"/>
            </a:endParaRPr>
          </a:p>
          <a:p>
            <a:r>
              <a:rPr lang="en-AD" sz="1200" b="1" dirty="0">
                <a:latin typeface="Helvetica" pitchFamily="2" charset="0"/>
              </a:rPr>
              <a:t>1 indique une corrélation positive parfaite</a:t>
            </a:r>
          </a:p>
          <a:p>
            <a:r>
              <a:rPr lang="en-AD" sz="1200" b="1" dirty="0">
                <a:latin typeface="Helvetica" pitchFamily="2" charset="0"/>
              </a:rPr>
              <a:t>-1 indique une corrélation négative parfaite</a:t>
            </a:r>
          </a:p>
          <a:p>
            <a:r>
              <a:rPr lang="en-AD" sz="1200" b="1" dirty="0">
                <a:latin typeface="Helvetica" pitchFamily="2" charset="0"/>
              </a:rPr>
              <a:t>0 indique l'absence de corrélation</a:t>
            </a:r>
          </a:p>
        </p:txBody>
      </p:sp>
      <p:sp>
        <p:nvSpPr>
          <p:cNvPr id="20" name="TextBox 19">
            <a:extLst>
              <a:ext uri="{FF2B5EF4-FFF2-40B4-BE49-F238E27FC236}">
                <a16:creationId xmlns:a16="http://schemas.microsoft.com/office/drawing/2014/main" id="{71718C8E-020C-AF30-4ED6-7AC02B30B154}"/>
              </a:ext>
            </a:extLst>
          </p:cNvPr>
          <p:cNvSpPr txBox="1"/>
          <p:nvPr/>
        </p:nvSpPr>
        <p:spPr>
          <a:xfrm>
            <a:off x="6971590" y="3744326"/>
            <a:ext cx="4838331" cy="1631216"/>
          </a:xfrm>
          <a:prstGeom prst="rect">
            <a:avLst/>
          </a:prstGeom>
          <a:noFill/>
        </p:spPr>
        <p:txBody>
          <a:bodyPr wrap="square">
            <a:spAutoFit/>
          </a:bodyPr>
          <a:lstStyle/>
          <a:p>
            <a:r>
              <a:rPr lang="en-AD" sz="1200" b="1" dirty="0">
                <a:solidFill>
                  <a:srgbClr val="0070C0"/>
                </a:solidFill>
                <a:latin typeface="Helvetica" pitchFamily="2" charset="0"/>
              </a:rPr>
              <a:t>EX: Dans cette matrice :</a:t>
            </a:r>
          </a:p>
          <a:p>
            <a:r>
              <a:rPr lang="en-AD" sz="1100" dirty="0">
                <a:latin typeface="Helvetica" pitchFamily="2" charset="0"/>
              </a:rPr>
              <a:t>Les valeurs diagonales sont toujours de 1,00, ce qui représente la corrélation parfaite d'un actif avec lui-même.</a:t>
            </a:r>
          </a:p>
          <a:p>
            <a:endParaRPr lang="en-AD" sz="1100" dirty="0">
              <a:latin typeface="Helvetica" pitchFamily="2" charset="0"/>
            </a:endParaRPr>
          </a:p>
          <a:p>
            <a:r>
              <a:rPr lang="en-AD" sz="1100" dirty="0">
                <a:latin typeface="Helvetica" pitchFamily="2" charset="0"/>
              </a:rPr>
              <a:t>L'or et le Bitcoin présentent une corrélation positive modérée (0,67).</a:t>
            </a:r>
          </a:p>
          <a:p>
            <a:r>
              <a:rPr lang="en-AD" sz="1100" dirty="0">
                <a:latin typeface="Helvetica" pitchFamily="2" charset="0"/>
              </a:rPr>
              <a:t>Le S&amp;P500 et le Bitcoin ont une corrélation positive plus faible (0,41).</a:t>
            </a:r>
          </a:p>
          <a:p>
            <a:endParaRPr lang="en-AD" sz="1100" dirty="0">
              <a:latin typeface="Helvetica" pitchFamily="2" charset="0"/>
            </a:endParaRPr>
          </a:p>
          <a:p>
            <a:r>
              <a:rPr lang="en-AD" sz="1100" dirty="0">
                <a:latin typeface="Helvetica" pitchFamily="2" charset="0"/>
              </a:rPr>
              <a:t>Les taux d'inflation américains présentent des corrélations positives relativement faibles avec tous les actifs, allant de 0,15 à 0,30.</a:t>
            </a:r>
          </a:p>
        </p:txBody>
      </p:sp>
      <p:graphicFrame>
        <p:nvGraphicFramePr>
          <p:cNvPr id="21" name="Table 20">
            <a:extLst>
              <a:ext uri="{FF2B5EF4-FFF2-40B4-BE49-F238E27FC236}">
                <a16:creationId xmlns:a16="http://schemas.microsoft.com/office/drawing/2014/main" id="{E7E805F8-DAD5-6C8C-9DBE-91E99B198377}"/>
              </a:ext>
            </a:extLst>
          </p:cNvPr>
          <p:cNvGraphicFramePr>
            <a:graphicFrameLocks noGrp="1"/>
          </p:cNvGraphicFramePr>
          <p:nvPr>
            <p:extLst>
              <p:ext uri="{D42A27DB-BD31-4B8C-83A1-F6EECF244321}">
                <p14:modId xmlns:p14="http://schemas.microsoft.com/office/powerpoint/2010/main" val="894135470"/>
              </p:ext>
            </p:extLst>
          </p:nvPr>
        </p:nvGraphicFramePr>
        <p:xfrm>
          <a:off x="7066004" y="1992983"/>
          <a:ext cx="4649505" cy="1620229"/>
        </p:xfrm>
        <a:graphic>
          <a:graphicData uri="http://schemas.openxmlformats.org/drawingml/2006/table">
            <a:tbl>
              <a:tblPr/>
              <a:tblGrid>
                <a:gridCol w="1083697">
                  <a:extLst>
                    <a:ext uri="{9D8B030D-6E8A-4147-A177-3AD203B41FA5}">
                      <a16:colId xmlns:a16="http://schemas.microsoft.com/office/drawing/2014/main" val="819010987"/>
                    </a:ext>
                  </a:extLst>
                </a:gridCol>
                <a:gridCol w="776105">
                  <a:extLst>
                    <a:ext uri="{9D8B030D-6E8A-4147-A177-3AD203B41FA5}">
                      <a16:colId xmlns:a16="http://schemas.microsoft.com/office/drawing/2014/main" val="769667856"/>
                    </a:ext>
                  </a:extLst>
                </a:gridCol>
                <a:gridCol w="929901">
                  <a:extLst>
                    <a:ext uri="{9D8B030D-6E8A-4147-A177-3AD203B41FA5}">
                      <a16:colId xmlns:a16="http://schemas.microsoft.com/office/drawing/2014/main" val="3605509646"/>
                    </a:ext>
                  </a:extLst>
                </a:gridCol>
                <a:gridCol w="929901">
                  <a:extLst>
                    <a:ext uri="{9D8B030D-6E8A-4147-A177-3AD203B41FA5}">
                      <a16:colId xmlns:a16="http://schemas.microsoft.com/office/drawing/2014/main" val="1464433397"/>
                    </a:ext>
                  </a:extLst>
                </a:gridCol>
                <a:gridCol w="929901">
                  <a:extLst>
                    <a:ext uri="{9D8B030D-6E8A-4147-A177-3AD203B41FA5}">
                      <a16:colId xmlns:a16="http://schemas.microsoft.com/office/drawing/2014/main" val="2488244486"/>
                    </a:ext>
                  </a:extLst>
                </a:gridCol>
              </a:tblGrid>
              <a:tr h="336868">
                <a:tc>
                  <a:txBody>
                    <a:bodyPr/>
                    <a:lstStyle/>
                    <a:p>
                      <a:pPr fontAlgn="t" latinLnBrk="0"/>
                      <a:r>
                        <a:rPr lang="en-GB" sz="1000" b="1" dirty="0">
                          <a:effectLst/>
                          <a:latin typeface="Helvetica" pitchFamily="2" charset="0"/>
                        </a:rPr>
                        <a:t>Asset/Metric</a:t>
                      </a: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fontAlgn="t" latinLnBrk="0"/>
                      <a:r>
                        <a:rPr lang="en-GB" sz="1100" b="1" dirty="0">
                          <a:effectLst/>
                          <a:latin typeface="Helvetica" pitchFamily="2" charset="0"/>
                        </a:rPr>
                        <a:t>Gold</a:t>
                      </a: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fontAlgn="t" latinLnBrk="0"/>
                      <a:r>
                        <a:rPr lang="en-GB" sz="1100" b="1" dirty="0">
                          <a:effectLst/>
                          <a:latin typeface="Helvetica" pitchFamily="2" charset="0"/>
                        </a:rPr>
                        <a:t>S&amp;P500</a:t>
                      </a: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fontAlgn="t" latinLnBrk="0"/>
                      <a:r>
                        <a:rPr lang="en-GB" sz="1100" b="1" dirty="0">
                          <a:effectLst/>
                          <a:latin typeface="Helvetica" pitchFamily="2" charset="0"/>
                        </a:rPr>
                        <a:t>Bitcoin</a:t>
                      </a: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fontAlgn="t" latinLnBrk="0"/>
                      <a:r>
                        <a:rPr lang="en-GB" sz="1100" b="1" dirty="0">
                          <a:effectLst/>
                          <a:latin typeface="Helvetica" pitchFamily="2" charset="0"/>
                        </a:rPr>
                        <a:t>US Inflation</a:t>
                      </a: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extLst>
                  <a:ext uri="{0D108BD9-81ED-4DB2-BD59-A6C34878D82A}">
                    <a16:rowId xmlns:a16="http://schemas.microsoft.com/office/drawing/2014/main" val="3049892569"/>
                  </a:ext>
                </a:extLst>
              </a:tr>
              <a:tr h="303608">
                <a:tc>
                  <a:txBody>
                    <a:bodyPr/>
                    <a:lstStyle/>
                    <a:p>
                      <a:pPr fontAlgn="base" latinLnBrk="0"/>
                      <a:r>
                        <a:rPr lang="en-GB" sz="1100" dirty="0">
                          <a:effectLst/>
                          <a:latin typeface="Helvetica" pitchFamily="2" charset="0"/>
                        </a:rPr>
                        <a:t>Gold</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a:effectLst/>
                          <a:latin typeface="Helvetica" pitchFamily="2" charset="0"/>
                        </a:rPr>
                        <a:t>1.00</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a:effectLst/>
                          <a:latin typeface="Helvetica" pitchFamily="2" charset="0"/>
                        </a:rPr>
                        <a:t>0.20</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a:effectLst/>
                          <a:latin typeface="Helvetica" pitchFamily="2" charset="0"/>
                        </a:rPr>
                        <a:t>0.67</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dirty="0">
                          <a:effectLst/>
                          <a:latin typeface="Helvetica" pitchFamily="2" charset="0"/>
                        </a:rPr>
                        <a:t>0.15</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03065313"/>
                  </a:ext>
                </a:extLst>
              </a:tr>
              <a:tr h="303608">
                <a:tc>
                  <a:txBody>
                    <a:bodyPr/>
                    <a:lstStyle/>
                    <a:p>
                      <a:pPr fontAlgn="base" latinLnBrk="0"/>
                      <a:r>
                        <a:rPr lang="en-GB" sz="1100" dirty="0">
                          <a:effectLst/>
                          <a:latin typeface="Helvetica" pitchFamily="2" charset="0"/>
                        </a:rPr>
                        <a:t>S&amp;P500</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a:effectLst/>
                          <a:latin typeface="Helvetica" pitchFamily="2" charset="0"/>
                        </a:rPr>
                        <a:t>0.20</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a:effectLst/>
                          <a:latin typeface="Helvetica" pitchFamily="2" charset="0"/>
                        </a:rPr>
                        <a:t>1.00</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a:effectLst/>
                          <a:latin typeface="Helvetica" pitchFamily="2" charset="0"/>
                        </a:rPr>
                        <a:t>0.41</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dirty="0">
                          <a:effectLst/>
                          <a:latin typeface="Helvetica" pitchFamily="2" charset="0"/>
                        </a:rPr>
                        <a:t>0.30</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47185697"/>
                  </a:ext>
                </a:extLst>
              </a:tr>
              <a:tr h="303608">
                <a:tc>
                  <a:txBody>
                    <a:bodyPr/>
                    <a:lstStyle/>
                    <a:p>
                      <a:pPr fontAlgn="base" latinLnBrk="0"/>
                      <a:r>
                        <a:rPr lang="en-GB" sz="1100" dirty="0">
                          <a:effectLst/>
                          <a:latin typeface="Helvetica" pitchFamily="2" charset="0"/>
                        </a:rPr>
                        <a:t>Bitcoin</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a:effectLst/>
                          <a:latin typeface="Helvetica" pitchFamily="2" charset="0"/>
                        </a:rPr>
                        <a:t>0.67</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a:effectLst/>
                          <a:latin typeface="Helvetica" pitchFamily="2" charset="0"/>
                        </a:rPr>
                        <a:t>0.41</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a:effectLst/>
                          <a:latin typeface="Helvetica" pitchFamily="2" charset="0"/>
                        </a:rPr>
                        <a:t>1.00</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dirty="0">
                          <a:effectLst/>
                          <a:latin typeface="Helvetica" pitchFamily="2" charset="0"/>
                        </a:rPr>
                        <a:t>0.25</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31266282"/>
                  </a:ext>
                </a:extLst>
              </a:tr>
              <a:tr h="282685">
                <a:tc>
                  <a:txBody>
                    <a:bodyPr/>
                    <a:lstStyle/>
                    <a:p>
                      <a:pPr fontAlgn="base" latinLnBrk="0"/>
                      <a:r>
                        <a:rPr lang="en-GB" sz="1100" dirty="0">
                          <a:effectLst/>
                          <a:latin typeface="Helvetica" pitchFamily="2" charset="0"/>
                        </a:rPr>
                        <a:t>US Inflation</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dirty="0">
                          <a:effectLst/>
                          <a:latin typeface="Helvetica" pitchFamily="2" charset="0"/>
                        </a:rPr>
                        <a:t>0.15</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dirty="0">
                          <a:effectLst/>
                          <a:latin typeface="Helvetica" pitchFamily="2" charset="0"/>
                        </a:rPr>
                        <a:t>0.30</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dirty="0">
                          <a:effectLst/>
                          <a:latin typeface="Helvetica" pitchFamily="2" charset="0"/>
                        </a:rPr>
                        <a:t>0.25</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fontAlgn="base" latinLnBrk="0"/>
                      <a:r>
                        <a:rPr lang="en-AD" sz="1100" dirty="0">
                          <a:effectLst/>
                          <a:latin typeface="Helvetica" pitchFamily="2" charset="0"/>
                        </a:rPr>
                        <a:t>1.00</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1571892"/>
                  </a:ext>
                </a:extLst>
              </a:tr>
            </a:tbl>
          </a:graphicData>
        </a:graphic>
      </p:graphicFrame>
      <p:sp>
        <p:nvSpPr>
          <p:cNvPr id="22" name="TextBox 21">
            <a:extLst>
              <a:ext uri="{FF2B5EF4-FFF2-40B4-BE49-F238E27FC236}">
                <a16:creationId xmlns:a16="http://schemas.microsoft.com/office/drawing/2014/main" id="{5E035A13-7C38-EF1E-60DE-B1340F61DBEE}"/>
              </a:ext>
            </a:extLst>
          </p:cNvPr>
          <p:cNvSpPr txBox="1"/>
          <p:nvPr/>
        </p:nvSpPr>
        <p:spPr>
          <a:xfrm>
            <a:off x="525320" y="5108657"/>
            <a:ext cx="4690708" cy="1384995"/>
          </a:xfrm>
          <a:prstGeom prst="rect">
            <a:avLst/>
          </a:prstGeom>
          <a:noFill/>
        </p:spPr>
        <p:txBody>
          <a:bodyPr wrap="none" rtlCol="0">
            <a:spAutoFit/>
          </a:bodyPr>
          <a:lstStyle/>
          <a:p>
            <a:r>
              <a:rPr lang="en-AD" sz="1200" b="1" dirty="0">
                <a:solidFill>
                  <a:srgbClr val="C00000"/>
                </a:solidFill>
                <a:latin typeface="Helvetica" pitchFamily="2" charset="0"/>
              </a:rPr>
              <a:t>TACHE 5 :  </a:t>
            </a:r>
          </a:p>
          <a:p>
            <a:r>
              <a:rPr lang="en-AD" sz="1200" dirty="0">
                <a:solidFill>
                  <a:srgbClr val="00B0F0"/>
                </a:solidFill>
                <a:latin typeface="Helvetica" pitchFamily="2" charset="0"/>
              </a:rPr>
              <a:t>Etablissez la matrice de correlation entre </a:t>
            </a:r>
          </a:p>
          <a:p>
            <a:r>
              <a:rPr lang="en-AD" sz="1200" dirty="0">
                <a:solidFill>
                  <a:srgbClr val="00B0F0"/>
                </a:solidFill>
                <a:latin typeface="Helvetica" pitchFamily="2" charset="0"/>
              </a:rPr>
              <a:t>Gold, Btc, S&amp;P 500 et l’inflation en Eurozone (ou France)</a:t>
            </a:r>
          </a:p>
          <a:p>
            <a:endParaRPr lang="en-AD" sz="1200" dirty="0">
              <a:solidFill>
                <a:srgbClr val="00B0F0"/>
              </a:solidFill>
              <a:latin typeface="Helvetica" pitchFamily="2" charset="0"/>
            </a:endParaRPr>
          </a:p>
          <a:p>
            <a:r>
              <a:rPr lang="en-GB" sz="1200" b="1" dirty="0">
                <a:solidFill>
                  <a:srgbClr val="00B0F0"/>
                </a:solidFill>
                <a:latin typeface="Helvetica" pitchFamily="2" charset="0"/>
              </a:rPr>
              <a:t>* </a:t>
            </a:r>
            <a:r>
              <a:rPr lang="en-GB" sz="1200" b="1" dirty="0" err="1">
                <a:solidFill>
                  <a:srgbClr val="00B0F0"/>
                </a:solidFill>
                <a:latin typeface="Helvetica" pitchFamily="2" charset="0"/>
              </a:rPr>
              <a:t>Produisez</a:t>
            </a:r>
            <a:r>
              <a:rPr lang="en-GB" sz="1200" b="1" dirty="0">
                <a:solidFill>
                  <a:srgbClr val="00B0F0"/>
                </a:solidFill>
                <a:latin typeface="Helvetica" pitchFamily="2" charset="0"/>
              </a:rPr>
              <a:t> ensuite le code</a:t>
            </a:r>
            <a:r>
              <a:rPr lang="en-AD" sz="1200" b="1" dirty="0">
                <a:solidFill>
                  <a:srgbClr val="00B0F0"/>
                </a:solidFill>
                <a:latin typeface="Helvetica" pitchFamily="2" charset="0"/>
              </a:rPr>
              <a:t> permettant d’établir cette matrice </a:t>
            </a:r>
            <a:endParaRPr lang="en-AD" sz="1200" dirty="0">
              <a:solidFill>
                <a:srgbClr val="00B0F0"/>
              </a:solidFill>
              <a:latin typeface="Helvetica" pitchFamily="2" charset="0"/>
            </a:endParaRPr>
          </a:p>
          <a:p>
            <a:endParaRPr lang="en-AD" sz="1200" dirty="0">
              <a:solidFill>
                <a:srgbClr val="00B0F0"/>
              </a:solidFill>
              <a:latin typeface="Helvetica" pitchFamily="2" charset="0"/>
            </a:endParaRPr>
          </a:p>
          <a:p>
            <a:r>
              <a:rPr lang="en-AD" sz="1200" dirty="0">
                <a:solidFill>
                  <a:srgbClr val="C00000"/>
                </a:solidFill>
                <a:latin typeface="Helvetica" pitchFamily="2" charset="0"/>
              </a:rPr>
              <a:t> </a:t>
            </a:r>
          </a:p>
        </p:txBody>
      </p:sp>
      <p:sp>
        <p:nvSpPr>
          <p:cNvPr id="24" name="Left Bracket 23">
            <a:extLst>
              <a:ext uri="{FF2B5EF4-FFF2-40B4-BE49-F238E27FC236}">
                <a16:creationId xmlns:a16="http://schemas.microsoft.com/office/drawing/2014/main" id="{BDFA2CBE-D4E0-76EF-9653-404A626864F6}"/>
              </a:ext>
            </a:extLst>
          </p:cNvPr>
          <p:cNvSpPr/>
          <p:nvPr/>
        </p:nvSpPr>
        <p:spPr>
          <a:xfrm>
            <a:off x="469766" y="5071868"/>
            <a:ext cx="240798" cy="1056660"/>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a:p>
        </p:txBody>
      </p:sp>
      <p:sp>
        <p:nvSpPr>
          <p:cNvPr id="25" name="Right Bracket 24">
            <a:extLst>
              <a:ext uri="{FF2B5EF4-FFF2-40B4-BE49-F238E27FC236}">
                <a16:creationId xmlns:a16="http://schemas.microsoft.com/office/drawing/2014/main" id="{0AC733B7-5A58-94B6-CE3E-26D42366885C}"/>
              </a:ext>
            </a:extLst>
          </p:cNvPr>
          <p:cNvSpPr/>
          <p:nvPr/>
        </p:nvSpPr>
        <p:spPr>
          <a:xfrm>
            <a:off x="4968042" y="5108658"/>
            <a:ext cx="240798" cy="1019870"/>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a:p>
        </p:txBody>
      </p:sp>
      <p:sp>
        <p:nvSpPr>
          <p:cNvPr id="26" name="Footer Placeholder 25">
            <a:extLst>
              <a:ext uri="{FF2B5EF4-FFF2-40B4-BE49-F238E27FC236}">
                <a16:creationId xmlns:a16="http://schemas.microsoft.com/office/drawing/2014/main" id="{A5F07819-A230-8D4F-D14F-19008B98D6A8}"/>
              </a:ext>
            </a:extLst>
          </p:cNvPr>
          <p:cNvSpPr>
            <a:spLocks noGrp="1"/>
          </p:cNvSpPr>
          <p:nvPr>
            <p:ph type="ftr" sz="quarter" idx="11"/>
          </p:nvPr>
        </p:nvSpPr>
        <p:spPr/>
        <p:txBody>
          <a:bodyPr/>
          <a:lstStyle/>
          <a:p>
            <a:endParaRPr lang="en-AD"/>
          </a:p>
        </p:txBody>
      </p:sp>
      <p:sp>
        <p:nvSpPr>
          <p:cNvPr id="27" name="Slide Number Placeholder 26">
            <a:extLst>
              <a:ext uri="{FF2B5EF4-FFF2-40B4-BE49-F238E27FC236}">
                <a16:creationId xmlns:a16="http://schemas.microsoft.com/office/drawing/2014/main" id="{4C375E55-CF16-A8DA-AC1D-B030B33F6532}"/>
              </a:ext>
            </a:extLst>
          </p:cNvPr>
          <p:cNvSpPr>
            <a:spLocks noGrp="1"/>
          </p:cNvSpPr>
          <p:nvPr>
            <p:ph type="sldNum" sz="quarter" idx="12"/>
          </p:nvPr>
        </p:nvSpPr>
        <p:spPr/>
        <p:txBody>
          <a:bodyPr/>
          <a:lstStyle/>
          <a:p>
            <a:fld id="{83FD839A-6A21-0E45-AC65-E52854697595}" type="slidenum">
              <a:rPr lang="en-AD" smtClean="0"/>
              <a:t>17</a:t>
            </a:fld>
            <a:endParaRPr lang="en-AD"/>
          </a:p>
        </p:txBody>
      </p:sp>
      <p:cxnSp>
        <p:nvCxnSpPr>
          <p:cNvPr id="29" name="Straight Connector 28">
            <a:extLst>
              <a:ext uri="{FF2B5EF4-FFF2-40B4-BE49-F238E27FC236}">
                <a16:creationId xmlns:a16="http://schemas.microsoft.com/office/drawing/2014/main" id="{16552F66-F124-45D0-00C9-964268D778CC}"/>
              </a:ext>
            </a:extLst>
          </p:cNvPr>
          <p:cNvCxnSpPr>
            <a:cxnSpLocks/>
          </p:cNvCxnSpPr>
          <p:nvPr/>
        </p:nvCxnSpPr>
        <p:spPr>
          <a:xfrm>
            <a:off x="6495099" y="1992983"/>
            <a:ext cx="0" cy="4015921"/>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180972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E8EC8AD-CA28-DECA-BA85-F430CB020733}"/>
            </a:ext>
          </a:extLst>
        </p:cNvPr>
        <p:cNvGrpSpPr/>
        <p:nvPr/>
      </p:nvGrpSpPr>
      <p:grpSpPr>
        <a:xfrm>
          <a:off x="0" y="0"/>
          <a:ext cx="0" cy="0"/>
          <a:chOff x="0" y="0"/>
          <a:chExt cx="0" cy="0"/>
        </a:xfrm>
      </p:grpSpPr>
      <p:pic>
        <p:nvPicPr>
          <p:cNvPr id="5" name="Picture 4" descr="Angled shot of pen on a graph">
            <a:extLst>
              <a:ext uri="{FF2B5EF4-FFF2-40B4-BE49-F238E27FC236}">
                <a16:creationId xmlns:a16="http://schemas.microsoft.com/office/drawing/2014/main" id="{D1E29FD0-02CA-977C-97DC-15940152AA3D}"/>
              </a:ext>
            </a:extLst>
          </p:cNvPr>
          <p:cNvPicPr>
            <a:picLocks noChangeAspect="1"/>
          </p:cNvPicPr>
          <p:nvPr/>
        </p:nvPicPr>
        <p:blipFill>
          <a:blip r:embed="rId2"/>
          <a:srcRect t="7865" b="7865"/>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C71BD829-DA05-946B-57C5-F8C1F51ED5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A984FFA1-1CC2-7EA2-691D-A208769E136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endParaRPr lang="en-US" sz="1200" kern="1200">
              <a:solidFill>
                <a:srgbClr val="FFFFFF"/>
              </a:solidFill>
              <a:latin typeface="+mn-lt"/>
              <a:ea typeface="+mn-ea"/>
              <a:cs typeface="+mn-cs"/>
            </a:endParaRPr>
          </a:p>
        </p:txBody>
      </p:sp>
      <p:sp>
        <p:nvSpPr>
          <p:cNvPr id="6" name="Slide Number Placeholder 5">
            <a:extLst>
              <a:ext uri="{FF2B5EF4-FFF2-40B4-BE49-F238E27FC236}">
                <a16:creationId xmlns:a16="http://schemas.microsoft.com/office/drawing/2014/main" id="{5117DB52-45D5-6392-3F50-E30AE571247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3FD839A-6A21-0E45-AC65-E52854697595}" type="slidenum">
              <a:rPr lang="en-US">
                <a:solidFill>
                  <a:srgbClr val="FFFFFF"/>
                </a:solidFill>
              </a:rPr>
              <a:pPr>
                <a:spcAft>
                  <a:spcPts val="600"/>
                </a:spcAft>
              </a:pPr>
              <a:t>18</a:t>
            </a:fld>
            <a:endParaRPr lang="en-US">
              <a:solidFill>
                <a:srgbClr val="FFFFFF"/>
              </a:solidFill>
            </a:endParaRPr>
          </a:p>
        </p:txBody>
      </p:sp>
      <p:sp>
        <p:nvSpPr>
          <p:cNvPr id="16" name="TextBox 15">
            <a:extLst>
              <a:ext uri="{FF2B5EF4-FFF2-40B4-BE49-F238E27FC236}">
                <a16:creationId xmlns:a16="http://schemas.microsoft.com/office/drawing/2014/main" id="{7B9D55B0-8ABD-35FD-BAC7-915C7FC4FAAC}"/>
              </a:ext>
            </a:extLst>
          </p:cNvPr>
          <p:cNvSpPr txBox="1"/>
          <p:nvPr/>
        </p:nvSpPr>
        <p:spPr>
          <a:xfrm>
            <a:off x="3815255" y="2437666"/>
            <a:ext cx="7792812" cy="584775"/>
          </a:xfrm>
          <a:prstGeom prst="rect">
            <a:avLst/>
          </a:prstGeom>
          <a:solidFill>
            <a:schemeClr val="bg1"/>
          </a:solidFill>
        </p:spPr>
        <p:txBody>
          <a:bodyPr wrap="square">
            <a:spAutoFit/>
          </a:bodyPr>
          <a:lstStyle/>
          <a:p>
            <a:r>
              <a:rPr lang="en-GB" sz="3200" b="1" dirty="0">
                <a:solidFill>
                  <a:srgbClr val="00B0F0"/>
                </a:solidFill>
                <a:latin typeface="Helvetica" pitchFamily="2" charset="0"/>
              </a:rPr>
              <a:t>4. Predictive </a:t>
            </a:r>
            <a:r>
              <a:rPr lang="en-GB" sz="3200" b="1" dirty="0" err="1">
                <a:solidFill>
                  <a:srgbClr val="00B0F0"/>
                </a:solidFill>
                <a:latin typeface="Helvetica" pitchFamily="2" charset="0"/>
              </a:rPr>
              <a:t>Modeling</a:t>
            </a:r>
            <a:r>
              <a:rPr lang="en-GB" sz="3200" b="1" dirty="0">
                <a:solidFill>
                  <a:srgbClr val="00B0F0"/>
                </a:solidFill>
                <a:latin typeface="Helvetica" pitchFamily="2" charset="0"/>
              </a:rPr>
              <a:t> :</a:t>
            </a:r>
          </a:p>
        </p:txBody>
      </p:sp>
    </p:spTree>
    <p:extLst>
      <p:ext uri="{BB962C8B-B14F-4D97-AF65-F5344CB8AC3E}">
        <p14:creationId xmlns:p14="http://schemas.microsoft.com/office/powerpoint/2010/main" val="34531873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E8C3F29-6673-8E43-472B-4EB8CD328422}"/>
            </a:ext>
          </a:extLst>
        </p:cNvPr>
        <p:cNvGrpSpPr/>
        <p:nvPr/>
      </p:nvGrpSpPr>
      <p:grpSpPr>
        <a:xfrm>
          <a:off x="0" y="0"/>
          <a:ext cx="0" cy="0"/>
          <a:chOff x="0" y="0"/>
          <a:chExt cx="0" cy="0"/>
        </a:xfrm>
      </p:grpSpPr>
      <p:pic>
        <p:nvPicPr>
          <p:cNvPr id="5" name="Picture 4" descr="Angled shot of pen on a graph">
            <a:extLst>
              <a:ext uri="{FF2B5EF4-FFF2-40B4-BE49-F238E27FC236}">
                <a16:creationId xmlns:a16="http://schemas.microsoft.com/office/drawing/2014/main" id="{3E0F8584-F19B-E472-178E-3461499D9400}"/>
              </a:ext>
            </a:extLst>
          </p:cNvPr>
          <p:cNvPicPr>
            <a:picLocks noChangeAspect="1"/>
          </p:cNvPicPr>
          <p:nvPr/>
        </p:nvPicPr>
        <p:blipFill>
          <a:blip r:embed="rId2"/>
          <a:srcRect t="7865" b="7865"/>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1BFAC747-65E2-0463-E880-662A5F6B2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9B429273-0184-3F14-737E-8370AFD53EAF}"/>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endParaRPr lang="en-US" sz="1200" kern="1200">
              <a:solidFill>
                <a:srgbClr val="FFFFFF"/>
              </a:solidFill>
              <a:latin typeface="+mn-lt"/>
              <a:ea typeface="+mn-ea"/>
              <a:cs typeface="+mn-cs"/>
            </a:endParaRPr>
          </a:p>
        </p:txBody>
      </p:sp>
      <p:sp>
        <p:nvSpPr>
          <p:cNvPr id="6" name="Slide Number Placeholder 5">
            <a:extLst>
              <a:ext uri="{FF2B5EF4-FFF2-40B4-BE49-F238E27FC236}">
                <a16:creationId xmlns:a16="http://schemas.microsoft.com/office/drawing/2014/main" id="{42755A41-EFFC-1420-3DA0-611729F2563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3FD839A-6A21-0E45-AC65-E52854697595}" type="slidenum">
              <a:rPr lang="en-US">
                <a:solidFill>
                  <a:srgbClr val="FFFFFF"/>
                </a:solidFill>
              </a:rPr>
              <a:pPr>
                <a:spcAft>
                  <a:spcPts val="600"/>
                </a:spcAft>
              </a:pPr>
              <a:t>19</a:t>
            </a:fld>
            <a:endParaRPr lang="en-US">
              <a:solidFill>
                <a:srgbClr val="FFFFFF"/>
              </a:solidFill>
            </a:endParaRPr>
          </a:p>
        </p:txBody>
      </p:sp>
      <p:sp>
        <p:nvSpPr>
          <p:cNvPr id="16" name="TextBox 15">
            <a:extLst>
              <a:ext uri="{FF2B5EF4-FFF2-40B4-BE49-F238E27FC236}">
                <a16:creationId xmlns:a16="http://schemas.microsoft.com/office/drawing/2014/main" id="{99FB65C7-33D2-C1D6-10B3-925D1F3E2966}"/>
              </a:ext>
            </a:extLst>
          </p:cNvPr>
          <p:cNvSpPr txBox="1"/>
          <p:nvPr/>
        </p:nvSpPr>
        <p:spPr>
          <a:xfrm>
            <a:off x="3815255" y="2437666"/>
            <a:ext cx="7792812" cy="584775"/>
          </a:xfrm>
          <a:prstGeom prst="rect">
            <a:avLst/>
          </a:prstGeom>
          <a:solidFill>
            <a:schemeClr val="bg1"/>
          </a:solidFill>
        </p:spPr>
        <p:txBody>
          <a:bodyPr wrap="square">
            <a:spAutoFit/>
          </a:bodyPr>
          <a:lstStyle/>
          <a:p>
            <a:r>
              <a:rPr lang="en-GB" sz="3200" b="1" dirty="0">
                <a:solidFill>
                  <a:srgbClr val="00B0F0"/>
                </a:solidFill>
                <a:latin typeface="Helvetica" pitchFamily="2" charset="0"/>
              </a:rPr>
              <a:t>5. REPORTING:</a:t>
            </a:r>
          </a:p>
        </p:txBody>
      </p:sp>
    </p:spTree>
    <p:extLst>
      <p:ext uri="{BB962C8B-B14F-4D97-AF65-F5344CB8AC3E}">
        <p14:creationId xmlns:p14="http://schemas.microsoft.com/office/powerpoint/2010/main" val="3222558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ngled shot of pen on a graph">
            <a:extLst>
              <a:ext uri="{FF2B5EF4-FFF2-40B4-BE49-F238E27FC236}">
                <a16:creationId xmlns:a16="http://schemas.microsoft.com/office/drawing/2014/main" id="{CC5771B0-8AD3-6DE5-4A62-33597A1DCA62}"/>
              </a:ext>
            </a:extLst>
          </p:cNvPr>
          <p:cNvPicPr>
            <a:picLocks noChangeAspect="1"/>
          </p:cNvPicPr>
          <p:nvPr/>
        </p:nvPicPr>
        <p:blipFill>
          <a:blip r:embed="rId2"/>
          <a:srcRect l="1634" r="39100" b="-1"/>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53909B-CB96-481C-A858-BB7D680AA0BC}"/>
              </a:ext>
            </a:extLst>
          </p:cNvPr>
          <p:cNvSpPr>
            <a:spLocks noGrp="1"/>
          </p:cNvSpPr>
          <p:nvPr>
            <p:ph type="title"/>
          </p:nvPr>
        </p:nvSpPr>
        <p:spPr>
          <a:xfrm>
            <a:off x="721996" y="245327"/>
            <a:ext cx="4778387" cy="663947"/>
          </a:xfrm>
        </p:spPr>
        <p:txBody>
          <a:bodyPr anchor="ctr">
            <a:normAutofit/>
          </a:bodyPr>
          <a:lstStyle/>
          <a:p>
            <a:r>
              <a:rPr lang="en-AD" sz="2400" b="1" dirty="0">
                <a:solidFill>
                  <a:srgbClr val="0070C0"/>
                </a:solidFill>
                <a:latin typeface="Helvetica" pitchFamily="2" charset="0"/>
              </a:rPr>
              <a:t>DELIVERABLES / ATTENDUS : </a:t>
            </a:r>
          </a:p>
        </p:txBody>
      </p:sp>
      <p:sp>
        <p:nvSpPr>
          <p:cNvPr id="3" name="Content Placeholder 2">
            <a:extLst>
              <a:ext uri="{FF2B5EF4-FFF2-40B4-BE49-F238E27FC236}">
                <a16:creationId xmlns:a16="http://schemas.microsoft.com/office/drawing/2014/main" id="{1F43F02B-6A66-DF3B-F5A1-A4BED8BACCDC}"/>
              </a:ext>
            </a:extLst>
          </p:cNvPr>
          <p:cNvSpPr>
            <a:spLocks noGrp="1"/>
          </p:cNvSpPr>
          <p:nvPr>
            <p:ph idx="1"/>
          </p:nvPr>
        </p:nvSpPr>
        <p:spPr>
          <a:xfrm>
            <a:off x="234174" y="797156"/>
            <a:ext cx="5754029" cy="3774850"/>
          </a:xfrm>
        </p:spPr>
        <p:txBody>
          <a:bodyPr anchor="ctr">
            <a:normAutofit lnSpcReduction="10000"/>
          </a:bodyPr>
          <a:lstStyle/>
          <a:p>
            <a:pPr>
              <a:lnSpc>
                <a:spcPct val="100000"/>
              </a:lnSpc>
              <a:spcBef>
                <a:spcPts val="0"/>
              </a:spcBef>
            </a:pPr>
            <a:r>
              <a:rPr lang="en-GB" sz="1200" b="0" i="0" dirty="0">
                <a:effectLst/>
                <a:latin typeface="Helvetica" pitchFamily="2" charset="0"/>
              </a:rPr>
              <a:t>The project focuses on the importance of comparative analysis of financial assets </a:t>
            </a:r>
          </a:p>
          <a:p>
            <a:pPr>
              <a:lnSpc>
                <a:spcPct val="100000"/>
              </a:lnSpc>
              <a:spcBef>
                <a:spcPts val="0"/>
              </a:spcBef>
            </a:pPr>
            <a:r>
              <a:rPr lang="en-GB" sz="1200" b="0" i="0" dirty="0">
                <a:effectLst/>
                <a:latin typeface="Helvetica" pitchFamily="2" charset="0"/>
              </a:rPr>
              <a:t> The main goals involve creating both a web application and an analysis report</a:t>
            </a:r>
          </a:p>
          <a:p>
            <a:pPr marL="0" indent="0">
              <a:lnSpc>
                <a:spcPct val="100000"/>
              </a:lnSpc>
              <a:spcBef>
                <a:spcPts val="0"/>
              </a:spcBef>
              <a:buNone/>
            </a:pPr>
            <a:endParaRPr lang="en-GB" sz="1400" b="0" i="0" dirty="0">
              <a:effectLst/>
              <a:latin typeface="Helvetica" pitchFamily="2" charset="0"/>
            </a:endParaRPr>
          </a:p>
          <a:p>
            <a:pPr marL="0" indent="0">
              <a:lnSpc>
                <a:spcPct val="100000"/>
              </a:lnSpc>
              <a:spcBef>
                <a:spcPts val="0"/>
              </a:spcBef>
              <a:buNone/>
            </a:pPr>
            <a:r>
              <a:rPr lang="en-GB" sz="1600" b="1" i="0" dirty="0">
                <a:solidFill>
                  <a:srgbClr val="0070C0"/>
                </a:solidFill>
                <a:effectLst/>
                <a:latin typeface="Helvetica" pitchFamily="2" charset="0"/>
              </a:rPr>
              <a:t>The expected deliverables for the web application include :</a:t>
            </a:r>
          </a:p>
          <a:p>
            <a:pPr>
              <a:lnSpc>
                <a:spcPct val="100000"/>
              </a:lnSpc>
              <a:spcBef>
                <a:spcPts val="0"/>
              </a:spcBef>
              <a:buFont typeface="Arial" panose="020B0604020202020204" pitchFamily="34" charset="0"/>
              <a:buChar char="•"/>
            </a:pPr>
            <a:r>
              <a:rPr lang="en-GB" sz="1200" b="0" i="0" dirty="0">
                <a:effectLst/>
                <a:latin typeface="Helvetica" pitchFamily="2" charset="0"/>
              </a:rPr>
              <a:t>Comparison of assets.</a:t>
            </a:r>
          </a:p>
          <a:p>
            <a:pPr>
              <a:lnSpc>
                <a:spcPct val="100000"/>
              </a:lnSpc>
              <a:spcBef>
                <a:spcPts val="0"/>
              </a:spcBef>
              <a:buFont typeface="Arial" panose="020B0604020202020204" pitchFamily="34" charset="0"/>
              <a:buChar char="•"/>
            </a:pPr>
            <a:r>
              <a:rPr lang="en-GB" sz="1200" b="0" i="0" dirty="0">
                <a:effectLst/>
                <a:latin typeface="Helvetica" pitchFamily="2" charset="0"/>
              </a:rPr>
              <a:t>Visualisation of trends and seasonality.</a:t>
            </a:r>
          </a:p>
          <a:p>
            <a:pPr>
              <a:lnSpc>
                <a:spcPct val="100000"/>
              </a:lnSpc>
              <a:spcBef>
                <a:spcPts val="0"/>
              </a:spcBef>
              <a:buFont typeface="Arial" panose="020B0604020202020204" pitchFamily="34" charset="0"/>
              <a:buChar char="•"/>
            </a:pPr>
            <a:r>
              <a:rPr lang="en-GB" sz="1200" b="0" i="0" dirty="0">
                <a:effectLst/>
                <a:latin typeface="Helvetica" pitchFamily="2" charset="0"/>
              </a:rPr>
              <a:t>Predictive analysis and financial ratio analysis.</a:t>
            </a:r>
          </a:p>
          <a:p>
            <a:pPr marL="0" indent="0">
              <a:lnSpc>
                <a:spcPct val="100000"/>
              </a:lnSpc>
              <a:spcBef>
                <a:spcPts val="0"/>
              </a:spcBef>
              <a:buNone/>
            </a:pPr>
            <a:endParaRPr lang="en-GB" sz="1400" b="0" i="0" dirty="0">
              <a:effectLst/>
              <a:latin typeface="Helvetica" pitchFamily="2" charset="0"/>
            </a:endParaRPr>
          </a:p>
          <a:p>
            <a:pPr marL="0" indent="0">
              <a:lnSpc>
                <a:spcPct val="100000"/>
              </a:lnSpc>
              <a:spcBef>
                <a:spcPts val="0"/>
              </a:spcBef>
              <a:buNone/>
            </a:pPr>
            <a:r>
              <a:rPr lang="en-GB" sz="1400" b="1" i="0" dirty="0">
                <a:solidFill>
                  <a:srgbClr val="0070C0"/>
                </a:solidFill>
                <a:effectLst/>
                <a:latin typeface="Helvetica" pitchFamily="2" charset="0"/>
              </a:rPr>
              <a:t>The expected deliverables for the analysis report include :</a:t>
            </a:r>
          </a:p>
          <a:p>
            <a:pPr>
              <a:lnSpc>
                <a:spcPct val="100000"/>
              </a:lnSpc>
              <a:spcBef>
                <a:spcPts val="0"/>
              </a:spcBef>
              <a:buFont typeface="Arial" panose="020B0604020202020204" pitchFamily="34" charset="0"/>
              <a:buChar char="•"/>
            </a:pPr>
            <a:r>
              <a:rPr lang="en-GB" sz="1200" b="0" i="0" dirty="0">
                <a:effectLst/>
                <a:latin typeface="Helvetica" pitchFamily="2" charset="0"/>
              </a:rPr>
              <a:t>Performance evaluation.</a:t>
            </a:r>
          </a:p>
          <a:p>
            <a:pPr>
              <a:lnSpc>
                <a:spcPct val="100000"/>
              </a:lnSpc>
              <a:spcBef>
                <a:spcPts val="0"/>
              </a:spcBef>
              <a:buFont typeface="Arial" panose="020B0604020202020204" pitchFamily="34" charset="0"/>
              <a:buChar char="•"/>
            </a:pPr>
            <a:r>
              <a:rPr lang="en-GB" sz="1200" b="0" i="0" dirty="0">
                <a:effectLst/>
                <a:latin typeface="Helvetica" pitchFamily="2" charset="0"/>
              </a:rPr>
              <a:t>Explanation of correlations and risks.</a:t>
            </a:r>
          </a:p>
          <a:p>
            <a:pPr>
              <a:lnSpc>
                <a:spcPct val="100000"/>
              </a:lnSpc>
              <a:spcBef>
                <a:spcPts val="0"/>
              </a:spcBef>
              <a:buFont typeface="Arial" panose="020B0604020202020204" pitchFamily="34" charset="0"/>
              <a:buChar char="•"/>
            </a:pPr>
            <a:r>
              <a:rPr lang="en-GB" sz="1200" b="0" i="0" dirty="0">
                <a:effectLst/>
                <a:latin typeface="Helvetica" pitchFamily="2" charset="0"/>
              </a:rPr>
              <a:t>Visualisation of the results.</a:t>
            </a:r>
          </a:p>
          <a:p>
            <a:pPr>
              <a:lnSpc>
                <a:spcPct val="100000"/>
              </a:lnSpc>
              <a:spcBef>
                <a:spcPts val="0"/>
              </a:spcBef>
            </a:pPr>
            <a:r>
              <a:rPr lang="en-GB" sz="1200" b="0" i="0" dirty="0">
                <a:effectLst/>
                <a:latin typeface="Helvetica" pitchFamily="2" charset="0"/>
              </a:rPr>
              <a:t>Success will be determined by the quality of the platform and the report, the relevance of the analyses, and collaborative work</a:t>
            </a:r>
          </a:p>
          <a:p>
            <a:pPr>
              <a:lnSpc>
                <a:spcPct val="100000"/>
              </a:lnSpc>
              <a:spcBef>
                <a:spcPts val="0"/>
              </a:spcBef>
            </a:pPr>
            <a:r>
              <a:rPr lang="en-GB" sz="1200" b="0" i="0" dirty="0">
                <a:effectLst/>
                <a:latin typeface="Helvetica" pitchFamily="2" charset="0"/>
              </a:rPr>
              <a:t>The presentation and evaluation of the completed project is scheduled for February 14, 2025. This marks the deadline and final assessment of the project.</a:t>
            </a:r>
            <a:endParaRPr lang="en-GB" sz="1200" dirty="0">
              <a:latin typeface="Helvetica" pitchFamily="2" charset="0"/>
            </a:endParaRPr>
          </a:p>
          <a:p>
            <a:pPr>
              <a:lnSpc>
                <a:spcPct val="100000"/>
              </a:lnSpc>
              <a:spcBef>
                <a:spcPts val="0"/>
              </a:spcBef>
            </a:pPr>
            <a:endParaRPr lang="en-GB" sz="1100" b="0" i="0" dirty="0">
              <a:effectLst/>
              <a:latin typeface="Helvetica" pitchFamily="2" charset="0"/>
            </a:endParaRPr>
          </a:p>
          <a:p>
            <a:pPr>
              <a:lnSpc>
                <a:spcPct val="100000"/>
              </a:lnSpc>
              <a:spcBef>
                <a:spcPts val="0"/>
              </a:spcBef>
            </a:pPr>
            <a:endParaRPr lang="en-AD" sz="700" dirty="0">
              <a:latin typeface="Helvetica" pitchFamily="2" charset="0"/>
            </a:endParaRPr>
          </a:p>
        </p:txBody>
      </p:sp>
      <p:sp>
        <p:nvSpPr>
          <p:cNvPr id="4" name="Footer Placeholder 3">
            <a:extLst>
              <a:ext uri="{FF2B5EF4-FFF2-40B4-BE49-F238E27FC236}">
                <a16:creationId xmlns:a16="http://schemas.microsoft.com/office/drawing/2014/main" id="{587290DE-5DB5-4017-AAC9-2D566727FDE8}"/>
              </a:ext>
            </a:extLst>
          </p:cNvPr>
          <p:cNvSpPr>
            <a:spLocks noGrp="1"/>
          </p:cNvSpPr>
          <p:nvPr>
            <p:ph type="ftr" sz="quarter" idx="11"/>
          </p:nvPr>
        </p:nvSpPr>
        <p:spPr/>
        <p:txBody>
          <a:bodyPr/>
          <a:lstStyle/>
          <a:p>
            <a:endParaRPr lang="en-AD"/>
          </a:p>
        </p:txBody>
      </p:sp>
      <p:sp>
        <p:nvSpPr>
          <p:cNvPr id="6" name="Slide Number Placeholder 5">
            <a:extLst>
              <a:ext uri="{FF2B5EF4-FFF2-40B4-BE49-F238E27FC236}">
                <a16:creationId xmlns:a16="http://schemas.microsoft.com/office/drawing/2014/main" id="{0E00027F-9792-0C9C-CADA-13F653144EEC}"/>
              </a:ext>
            </a:extLst>
          </p:cNvPr>
          <p:cNvSpPr>
            <a:spLocks noGrp="1"/>
          </p:cNvSpPr>
          <p:nvPr>
            <p:ph type="sldNum" sz="quarter" idx="12"/>
          </p:nvPr>
        </p:nvSpPr>
        <p:spPr/>
        <p:txBody>
          <a:bodyPr/>
          <a:lstStyle/>
          <a:p>
            <a:fld id="{83FD839A-6A21-0E45-AC65-E52854697595}" type="slidenum">
              <a:rPr lang="en-AD" smtClean="0"/>
              <a:t>2</a:t>
            </a:fld>
            <a:endParaRPr lang="en-AD"/>
          </a:p>
        </p:txBody>
      </p:sp>
      <p:sp>
        <p:nvSpPr>
          <p:cNvPr id="7" name="TextBox 6">
            <a:extLst>
              <a:ext uri="{FF2B5EF4-FFF2-40B4-BE49-F238E27FC236}">
                <a16:creationId xmlns:a16="http://schemas.microsoft.com/office/drawing/2014/main" id="{AE53AC25-AD43-18ED-D017-76C39EEDAEFC}"/>
              </a:ext>
            </a:extLst>
          </p:cNvPr>
          <p:cNvSpPr txBox="1"/>
          <p:nvPr/>
        </p:nvSpPr>
        <p:spPr>
          <a:xfrm>
            <a:off x="435006" y="4477504"/>
            <a:ext cx="5365719" cy="1215717"/>
          </a:xfrm>
          <a:prstGeom prst="rect">
            <a:avLst/>
          </a:prstGeom>
          <a:noFill/>
        </p:spPr>
        <p:txBody>
          <a:bodyPr wrap="square" rtlCol="0">
            <a:spAutoFit/>
          </a:bodyPr>
          <a:lstStyle/>
          <a:p>
            <a:r>
              <a:rPr lang="en-AD" sz="1100" dirty="0">
                <a:latin typeface="Helvetica" pitchFamily="2" charset="0"/>
              </a:rPr>
              <a:t>PAR: Pr.  Hermann Djoumessi, </a:t>
            </a:r>
            <a:r>
              <a:rPr lang="en-AD" sz="1100" b="1" i="1" dirty="0">
                <a:solidFill>
                  <a:srgbClr val="0070C0"/>
                </a:solidFill>
                <a:latin typeface="Helvetica" pitchFamily="2" charset="0"/>
              </a:rPr>
              <a:t>MA</a:t>
            </a:r>
          </a:p>
          <a:p>
            <a:endParaRPr lang="en-AD" sz="1100" b="1" i="1" dirty="0">
              <a:solidFill>
                <a:srgbClr val="0070C0"/>
              </a:solidFill>
              <a:latin typeface="Helvetica" pitchFamily="2" charset="0"/>
            </a:endParaRPr>
          </a:p>
          <a:p>
            <a:pPr marL="285750" indent="-285750">
              <a:buFont typeface="Wingdings" pitchFamily="2" charset="2"/>
              <a:buChar char="à"/>
            </a:pPr>
            <a:r>
              <a:rPr lang="en-GB" sz="1100" b="1" i="1" dirty="0">
                <a:solidFill>
                  <a:srgbClr val="0070C0"/>
                </a:solidFill>
                <a:latin typeface="Helvetica" pitchFamily="2" charset="0"/>
                <a:sym typeface="Wingdings" pitchFamily="2" charset="2"/>
                <a:hlinkClick r:id="rId3"/>
              </a:rPr>
              <a:t>https://www.linkedin.com/in/hermanncm/</a:t>
            </a:r>
            <a:endParaRPr lang="en-AD" sz="1100" b="1" i="1" dirty="0">
              <a:solidFill>
                <a:srgbClr val="0070C0"/>
              </a:solidFill>
              <a:latin typeface="Helvetica" pitchFamily="2" charset="0"/>
              <a:sym typeface="Wingdings" pitchFamily="2" charset="2"/>
            </a:endParaRPr>
          </a:p>
          <a:p>
            <a:pPr marL="285750" indent="-285750">
              <a:buFont typeface="Wingdings" pitchFamily="2" charset="2"/>
              <a:buChar char="à"/>
            </a:pPr>
            <a:r>
              <a:rPr lang="en-GB" sz="1100" b="1" i="1" dirty="0">
                <a:solidFill>
                  <a:srgbClr val="0070C0"/>
                </a:solidFill>
                <a:latin typeface="Helvetica" pitchFamily="2" charset="0"/>
              </a:rPr>
              <a:t>https://</a:t>
            </a:r>
            <a:r>
              <a:rPr lang="en-GB" sz="1100" b="1" i="1" dirty="0" err="1">
                <a:solidFill>
                  <a:srgbClr val="0070C0"/>
                </a:solidFill>
                <a:latin typeface="Helvetica" pitchFamily="2" charset="0"/>
              </a:rPr>
              <a:t>www.linkedin.com</a:t>
            </a:r>
            <a:r>
              <a:rPr lang="en-GB" sz="1100" b="1" i="1" dirty="0">
                <a:solidFill>
                  <a:srgbClr val="0070C0"/>
                </a:solidFill>
                <a:latin typeface="Helvetica" pitchFamily="2" charset="0"/>
              </a:rPr>
              <a:t>/posts/kalakoverse_hermanndjoumessi-blockchain-esam-activity-7269576092418543617-Qytj</a:t>
            </a:r>
            <a:endParaRPr lang="en-AD" sz="1100" b="1" i="1" dirty="0">
              <a:solidFill>
                <a:srgbClr val="0070C0"/>
              </a:solidFill>
              <a:latin typeface="Helvetica" pitchFamily="2" charset="0"/>
            </a:endParaRPr>
          </a:p>
          <a:p>
            <a:endParaRPr lang="en-AD" dirty="0"/>
          </a:p>
        </p:txBody>
      </p:sp>
    </p:spTree>
    <p:extLst>
      <p:ext uri="{BB962C8B-B14F-4D97-AF65-F5344CB8AC3E}">
        <p14:creationId xmlns:p14="http://schemas.microsoft.com/office/powerpoint/2010/main" val="14689538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49C4D4-DA58-CCB8-A4FF-B4BFB23487FB}"/>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50D1C5B3-B60D-4696-AE60-100D5EC8A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73EDDF53-0851-48D4-A466-6FE0DCE91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2" cy="1576446"/>
            <a:chOff x="0" y="0"/>
            <a:chExt cx="12192002" cy="1576446"/>
          </a:xfrm>
        </p:grpSpPr>
        <p:sp>
          <p:nvSpPr>
            <p:cNvPr id="27" name="Rectangle 26">
              <a:extLst>
                <a:ext uri="{FF2B5EF4-FFF2-40B4-BE49-F238E27FC236}">
                  <a16:creationId xmlns:a16="http://schemas.microsoft.com/office/drawing/2014/main" id="{D074D04C-85E8-4A3E-90D7-86A10AE048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097020A-86B6-43BD-A2AA-66AE72CA31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20C6C743-32FE-4E24-AA22-45D3B1C7C0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0A5001D-CA5A-A6D6-F940-3F16CC1C6413}"/>
              </a:ext>
            </a:extLst>
          </p:cNvPr>
          <p:cNvSpPr>
            <a:spLocks noGrp="1"/>
          </p:cNvSpPr>
          <p:nvPr>
            <p:ph type="title"/>
          </p:nvPr>
        </p:nvSpPr>
        <p:spPr>
          <a:xfrm>
            <a:off x="1371600" y="407695"/>
            <a:ext cx="9724030" cy="834251"/>
          </a:xfrm>
        </p:spPr>
        <p:txBody>
          <a:bodyPr anchor="ctr">
            <a:normAutofit/>
          </a:bodyPr>
          <a:lstStyle/>
          <a:p>
            <a:r>
              <a:rPr lang="en-GB" sz="4000" b="1" dirty="0">
                <a:solidFill>
                  <a:srgbClr val="FFFFFF"/>
                </a:solidFill>
                <a:latin typeface="Helvetica" pitchFamily="2" charset="0"/>
              </a:rPr>
              <a:t>5</a:t>
            </a:r>
            <a:r>
              <a:rPr lang="en-GB" sz="4000" b="1" i="0" dirty="0">
                <a:solidFill>
                  <a:srgbClr val="FFFFFF"/>
                </a:solidFill>
                <a:effectLst/>
                <a:latin typeface="Helvetica" pitchFamily="2" charset="0"/>
              </a:rPr>
              <a:t>. REPORTING :</a:t>
            </a:r>
            <a:endParaRPr lang="en-AD" sz="4000" b="1" dirty="0">
              <a:solidFill>
                <a:srgbClr val="FFFFFF"/>
              </a:solidFill>
              <a:latin typeface="Helvetica" pitchFamily="2" charset="0"/>
            </a:endParaRPr>
          </a:p>
        </p:txBody>
      </p:sp>
      <p:sp>
        <p:nvSpPr>
          <p:cNvPr id="11" name="Footer Placeholder 10">
            <a:extLst>
              <a:ext uri="{FF2B5EF4-FFF2-40B4-BE49-F238E27FC236}">
                <a16:creationId xmlns:a16="http://schemas.microsoft.com/office/drawing/2014/main" id="{3AF67440-1D59-C298-1BCF-4F206F3B732E}"/>
              </a:ext>
            </a:extLst>
          </p:cNvPr>
          <p:cNvSpPr>
            <a:spLocks noGrp="1"/>
          </p:cNvSpPr>
          <p:nvPr>
            <p:ph type="ftr" sz="quarter" idx="11"/>
          </p:nvPr>
        </p:nvSpPr>
        <p:spPr>
          <a:xfrm rot="5400000">
            <a:off x="-1845594" y="1949450"/>
            <a:ext cx="4114800" cy="365125"/>
          </a:xfrm>
        </p:spPr>
        <p:txBody>
          <a:bodyPr>
            <a:normAutofit/>
          </a:bodyPr>
          <a:lstStyle/>
          <a:p>
            <a:pPr algn="l"/>
            <a:endParaRPr lang="en-AD" sz="1100">
              <a:solidFill>
                <a:srgbClr val="FFFFFF"/>
              </a:solidFill>
            </a:endParaRPr>
          </a:p>
        </p:txBody>
      </p:sp>
      <p:pic>
        <p:nvPicPr>
          <p:cNvPr id="17" name="Picture 16" descr="A chart of pestel analysis&#10;&#10;Description automatically generated">
            <a:extLst>
              <a:ext uri="{FF2B5EF4-FFF2-40B4-BE49-F238E27FC236}">
                <a16:creationId xmlns:a16="http://schemas.microsoft.com/office/drawing/2014/main" id="{4074C066-4453-13EE-CBCA-E9C278B80DA7}"/>
              </a:ext>
            </a:extLst>
          </p:cNvPr>
          <p:cNvPicPr>
            <a:picLocks noChangeAspect="1"/>
          </p:cNvPicPr>
          <p:nvPr/>
        </p:nvPicPr>
        <p:blipFill>
          <a:blip r:embed="rId3"/>
          <a:stretch>
            <a:fillRect/>
          </a:stretch>
        </p:blipFill>
        <p:spPr>
          <a:xfrm>
            <a:off x="342905" y="2227314"/>
            <a:ext cx="4033804" cy="35765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9" name="Picture 18" descr="A diagram of swot analysis&#10;&#10;Description automatically generated">
            <a:extLst>
              <a:ext uri="{FF2B5EF4-FFF2-40B4-BE49-F238E27FC236}">
                <a16:creationId xmlns:a16="http://schemas.microsoft.com/office/drawing/2014/main" id="{083B8BC4-DD1F-6253-8164-A91B3DC919D5}"/>
              </a:ext>
            </a:extLst>
          </p:cNvPr>
          <p:cNvPicPr>
            <a:picLocks noChangeAspect="1"/>
          </p:cNvPicPr>
          <p:nvPr/>
        </p:nvPicPr>
        <p:blipFill>
          <a:blip r:embed="rId4"/>
          <a:stretch>
            <a:fillRect/>
          </a:stretch>
        </p:blipFill>
        <p:spPr>
          <a:xfrm>
            <a:off x="4979257" y="2233738"/>
            <a:ext cx="3379793" cy="35765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8" name="Online Media 17" descr="External Analysis: PESTEL Framework | Strategic Management">
            <a:hlinkClick r:id="" action="ppaction://media"/>
            <a:extLst>
              <a:ext uri="{FF2B5EF4-FFF2-40B4-BE49-F238E27FC236}">
                <a16:creationId xmlns:a16="http://schemas.microsoft.com/office/drawing/2014/main" id="{D92D42F1-5B7C-7159-2C71-03BF46A29C61}"/>
              </a:ext>
            </a:extLst>
          </p:cNvPr>
          <p:cNvPicPr>
            <a:picLocks noRot="1" noChangeAspect="1"/>
          </p:cNvPicPr>
          <p:nvPr>
            <a:videoFile r:link="rId1"/>
          </p:nvPr>
        </p:nvPicPr>
        <p:blipFill>
          <a:blip r:embed="rId5"/>
          <a:stretch>
            <a:fillRect/>
          </a:stretch>
        </p:blipFill>
        <p:spPr>
          <a:xfrm>
            <a:off x="8787282" y="2713758"/>
            <a:ext cx="3061813" cy="1729924"/>
          </a:xfrm>
          <a:prstGeom prst="rect">
            <a:avLst/>
          </a:prstGeom>
        </p:spPr>
      </p:pic>
      <p:sp>
        <p:nvSpPr>
          <p:cNvPr id="13" name="Slide Number Placeholder 12">
            <a:extLst>
              <a:ext uri="{FF2B5EF4-FFF2-40B4-BE49-F238E27FC236}">
                <a16:creationId xmlns:a16="http://schemas.microsoft.com/office/drawing/2014/main" id="{5A0CDD65-F124-5F71-8DFF-77E119F8B1C0}"/>
              </a:ext>
            </a:extLst>
          </p:cNvPr>
          <p:cNvSpPr>
            <a:spLocks noGrp="1"/>
          </p:cNvSpPr>
          <p:nvPr>
            <p:ph type="sldNum" sz="quarter" idx="12"/>
          </p:nvPr>
        </p:nvSpPr>
        <p:spPr>
          <a:xfrm>
            <a:off x="11704320" y="6455664"/>
            <a:ext cx="448056" cy="365125"/>
          </a:xfrm>
        </p:spPr>
        <p:txBody>
          <a:bodyPr>
            <a:normAutofit/>
          </a:bodyPr>
          <a:lstStyle/>
          <a:p>
            <a:pPr>
              <a:spcAft>
                <a:spcPts val="600"/>
              </a:spcAft>
            </a:pPr>
            <a:fld id="{83FD839A-6A21-0E45-AC65-E52854697595}" type="slidenum">
              <a:rPr lang="en-AD" sz="1100">
                <a:solidFill>
                  <a:schemeClr val="tx1">
                    <a:lumMod val="50000"/>
                    <a:lumOff val="50000"/>
                  </a:schemeClr>
                </a:solidFill>
              </a:rPr>
              <a:pPr>
                <a:spcAft>
                  <a:spcPts val="600"/>
                </a:spcAft>
              </a:pPr>
              <a:t>20</a:t>
            </a:fld>
            <a:endParaRPr lang="en-AD" sz="1100">
              <a:solidFill>
                <a:schemeClr val="tx1">
                  <a:lumMod val="50000"/>
                  <a:lumOff val="50000"/>
                </a:schemeClr>
              </a:solidFill>
            </a:endParaRPr>
          </a:p>
        </p:txBody>
      </p:sp>
      <p:sp>
        <p:nvSpPr>
          <p:cNvPr id="20" name="TextBox 19">
            <a:extLst>
              <a:ext uri="{FF2B5EF4-FFF2-40B4-BE49-F238E27FC236}">
                <a16:creationId xmlns:a16="http://schemas.microsoft.com/office/drawing/2014/main" id="{78302414-F651-9806-9F1C-A46F1CE1AD67}"/>
              </a:ext>
            </a:extLst>
          </p:cNvPr>
          <p:cNvSpPr txBox="1"/>
          <p:nvPr/>
        </p:nvSpPr>
        <p:spPr>
          <a:xfrm>
            <a:off x="394369" y="1626391"/>
            <a:ext cx="7964681" cy="338554"/>
          </a:xfrm>
          <a:prstGeom prst="rect">
            <a:avLst/>
          </a:prstGeom>
          <a:noFill/>
        </p:spPr>
        <p:txBody>
          <a:bodyPr wrap="none" rtlCol="0">
            <a:spAutoFit/>
          </a:bodyPr>
          <a:lstStyle/>
          <a:p>
            <a:r>
              <a:rPr lang="en-AD" sz="1600" b="1" dirty="0">
                <a:solidFill>
                  <a:srgbClr val="0070C0"/>
                </a:solidFill>
                <a:latin typeface="Helvetica" pitchFamily="2" charset="0"/>
              </a:rPr>
              <a:t>PESTEL Analysis and SWOT Analysis = Utilisez ces outils pour votre reporting. </a:t>
            </a:r>
          </a:p>
        </p:txBody>
      </p:sp>
    </p:spTree>
    <p:extLst>
      <p:ext uri="{BB962C8B-B14F-4D97-AF65-F5344CB8AC3E}">
        <p14:creationId xmlns:p14="http://schemas.microsoft.com/office/powerpoint/2010/main" val="1623620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49C4D4-DA58-CCB8-A4FF-B4BFB23487FB}"/>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50D1C5B3-B60D-4696-AE60-100D5EC8A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73EDDF53-0851-48D4-A466-6FE0DCE91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2" cy="1576446"/>
            <a:chOff x="0" y="0"/>
            <a:chExt cx="12192002" cy="1576446"/>
          </a:xfrm>
        </p:grpSpPr>
        <p:sp>
          <p:nvSpPr>
            <p:cNvPr id="27" name="Rectangle 26">
              <a:extLst>
                <a:ext uri="{FF2B5EF4-FFF2-40B4-BE49-F238E27FC236}">
                  <a16:creationId xmlns:a16="http://schemas.microsoft.com/office/drawing/2014/main" id="{D074D04C-85E8-4A3E-90D7-86A10AE048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097020A-86B6-43BD-A2AA-66AE72CA31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20C6C743-32FE-4E24-AA22-45D3B1C7C0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0A5001D-CA5A-A6D6-F940-3F16CC1C6413}"/>
              </a:ext>
            </a:extLst>
          </p:cNvPr>
          <p:cNvSpPr>
            <a:spLocks noGrp="1"/>
          </p:cNvSpPr>
          <p:nvPr>
            <p:ph type="title"/>
          </p:nvPr>
        </p:nvSpPr>
        <p:spPr>
          <a:xfrm>
            <a:off x="1371600" y="407695"/>
            <a:ext cx="9724030" cy="834251"/>
          </a:xfrm>
        </p:spPr>
        <p:txBody>
          <a:bodyPr anchor="ctr">
            <a:normAutofit/>
          </a:bodyPr>
          <a:lstStyle/>
          <a:p>
            <a:r>
              <a:rPr lang="en-GB" sz="4000" b="1" dirty="0">
                <a:solidFill>
                  <a:srgbClr val="FFFF00"/>
                </a:solidFill>
                <a:latin typeface="Helvetica" pitchFamily="2" charset="0"/>
              </a:rPr>
              <a:t>5</a:t>
            </a:r>
            <a:r>
              <a:rPr lang="en-GB" sz="4000" b="1" i="0" dirty="0">
                <a:solidFill>
                  <a:srgbClr val="FFFF00"/>
                </a:solidFill>
                <a:effectLst/>
                <a:latin typeface="Helvetica" pitchFamily="2" charset="0"/>
              </a:rPr>
              <a:t>A. REPORTING </a:t>
            </a:r>
            <a:r>
              <a:rPr lang="en-GB" sz="4000" b="1" i="0" dirty="0">
                <a:solidFill>
                  <a:srgbClr val="FFFFFF"/>
                </a:solidFill>
                <a:effectLst/>
                <a:latin typeface="Helvetica" pitchFamily="2" charset="0"/>
              </a:rPr>
              <a:t>:</a:t>
            </a:r>
            <a:endParaRPr lang="en-AD" sz="4000" b="1" dirty="0">
              <a:solidFill>
                <a:srgbClr val="FFFFFF"/>
              </a:solidFill>
              <a:latin typeface="Helvetica" pitchFamily="2" charset="0"/>
            </a:endParaRPr>
          </a:p>
        </p:txBody>
      </p:sp>
      <p:sp>
        <p:nvSpPr>
          <p:cNvPr id="11" name="Footer Placeholder 10">
            <a:extLst>
              <a:ext uri="{FF2B5EF4-FFF2-40B4-BE49-F238E27FC236}">
                <a16:creationId xmlns:a16="http://schemas.microsoft.com/office/drawing/2014/main" id="{3AF67440-1D59-C298-1BCF-4F206F3B732E}"/>
              </a:ext>
            </a:extLst>
          </p:cNvPr>
          <p:cNvSpPr>
            <a:spLocks noGrp="1"/>
          </p:cNvSpPr>
          <p:nvPr>
            <p:ph type="ftr" sz="quarter" idx="11"/>
          </p:nvPr>
        </p:nvSpPr>
        <p:spPr>
          <a:xfrm rot="5400000">
            <a:off x="-1845594" y="1949450"/>
            <a:ext cx="4114800" cy="365125"/>
          </a:xfrm>
        </p:spPr>
        <p:txBody>
          <a:bodyPr>
            <a:normAutofit/>
          </a:bodyPr>
          <a:lstStyle/>
          <a:p>
            <a:pPr algn="l"/>
            <a:endParaRPr lang="en-AD" sz="1100">
              <a:solidFill>
                <a:srgbClr val="FFFFFF"/>
              </a:solidFill>
            </a:endParaRPr>
          </a:p>
        </p:txBody>
      </p:sp>
      <p:sp>
        <p:nvSpPr>
          <p:cNvPr id="13" name="Slide Number Placeholder 12">
            <a:extLst>
              <a:ext uri="{FF2B5EF4-FFF2-40B4-BE49-F238E27FC236}">
                <a16:creationId xmlns:a16="http://schemas.microsoft.com/office/drawing/2014/main" id="{5A0CDD65-F124-5F71-8DFF-77E119F8B1C0}"/>
              </a:ext>
            </a:extLst>
          </p:cNvPr>
          <p:cNvSpPr>
            <a:spLocks noGrp="1"/>
          </p:cNvSpPr>
          <p:nvPr>
            <p:ph type="sldNum" sz="quarter" idx="12"/>
          </p:nvPr>
        </p:nvSpPr>
        <p:spPr>
          <a:xfrm>
            <a:off x="11704320" y="6455664"/>
            <a:ext cx="448056" cy="365125"/>
          </a:xfrm>
        </p:spPr>
        <p:txBody>
          <a:bodyPr>
            <a:normAutofit/>
          </a:bodyPr>
          <a:lstStyle/>
          <a:p>
            <a:pPr>
              <a:spcAft>
                <a:spcPts val="600"/>
              </a:spcAft>
            </a:pPr>
            <a:fld id="{83FD839A-6A21-0E45-AC65-E52854697595}" type="slidenum">
              <a:rPr lang="en-AD" sz="1100">
                <a:solidFill>
                  <a:schemeClr val="tx1">
                    <a:lumMod val="50000"/>
                    <a:lumOff val="50000"/>
                  </a:schemeClr>
                </a:solidFill>
              </a:rPr>
              <a:pPr>
                <a:spcAft>
                  <a:spcPts val="600"/>
                </a:spcAft>
              </a:pPr>
              <a:t>21</a:t>
            </a:fld>
            <a:endParaRPr lang="en-AD" sz="1100">
              <a:solidFill>
                <a:schemeClr val="tx1">
                  <a:lumMod val="50000"/>
                  <a:lumOff val="50000"/>
                </a:schemeClr>
              </a:solidFill>
            </a:endParaRPr>
          </a:p>
        </p:txBody>
      </p:sp>
      <p:sp>
        <p:nvSpPr>
          <p:cNvPr id="20" name="TextBox 19">
            <a:extLst>
              <a:ext uri="{FF2B5EF4-FFF2-40B4-BE49-F238E27FC236}">
                <a16:creationId xmlns:a16="http://schemas.microsoft.com/office/drawing/2014/main" id="{78302414-F651-9806-9F1C-A46F1CE1AD67}"/>
              </a:ext>
            </a:extLst>
          </p:cNvPr>
          <p:cNvSpPr txBox="1"/>
          <p:nvPr/>
        </p:nvSpPr>
        <p:spPr>
          <a:xfrm>
            <a:off x="210065" y="1756995"/>
            <a:ext cx="11561726" cy="307777"/>
          </a:xfrm>
          <a:prstGeom prst="rect">
            <a:avLst/>
          </a:prstGeom>
          <a:noFill/>
        </p:spPr>
        <p:txBody>
          <a:bodyPr wrap="square" rtlCol="0">
            <a:spAutoFit/>
          </a:bodyPr>
          <a:lstStyle/>
          <a:p>
            <a:r>
              <a:rPr lang="en-AD" sz="1400" b="1" dirty="0">
                <a:solidFill>
                  <a:srgbClr val="0070C0"/>
                </a:solidFill>
                <a:latin typeface="Helvetica" pitchFamily="2" charset="0"/>
              </a:rPr>
              <a:t>MOAT ANALYSIS – MAGIC QUADRANT ANALYSIS --&gt;   Utilisez ces outils pour votre reporting. </a:t>
            </a:r>
          </a:p>
        </p:txBody>
      </p:sp>
      <p:pic>
        <p:nvPicPr>
          <p:cNvPr id="3" name="Picture 2">
            <a:extLst>
              <a:ext uri="{FF2B5EF4-FFF2-40B4-BE49-F238E27FC236}">
                <a16:creationId xmlns:a16="http://schemas.microsoft.com/office/drawing/2014/main" id="{B362941C-5D71-F879-B807-EDF7DA4A543F}"/>
              </a:ext>
            </a:extLst>
          </p:cNvPr>
          <p:cNvPicPr>
            <a:picLocks noChangeAspect="1"/>
          </p:cNvPicPr>
          <p:nvPr/>
        </p:nvPicPr>
        <p:blipFill>
          <a:blip r:embed="rId4"/>
          <a:stretch>
            <a:fillRect/>
          </a:stretch>
        </p:blipFill>
        <p:spPr>
          <a:xfrm>
            <a:off x="328916" y="2379820"/>
            <a:ext cx="4045376" cy="371007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4" name="Online Media 3" descr="Types of Business Moats | Company's sustainable advantage.">
            <a:hlinkClick r:id="" action="ppaction://media"/>
            <a:extLst>
              <a:ext uri="{FF2B5EF4-FFF2-40B4-BE49-F238E27FC236}">
                <a16:creationId xmlns:a16="http://schemas.microsoft.com/office/drawing/2014/main" id="{AAB3D2BE-EB58-ED8F-D6A2-92E1C0F3CB92}"/>
              </a:ext>
            </a:extLst>
          </p:cNvPr>
          <p:cNvPicPr>
            <a:picLocks noRot="1" noChangeAspect="1"/>
          </p:cNvPicPr>
          <p:nvPr>
            <a:videoFile r:link="rId1"/>
          </p:nvPr>
        </p:nvPicPr>
        <p:blipFill>
          <a:blip r:embed="rId5"/>
          <a:stretch>
            <a:fillRect/>
          </a:stretch>
        </p:blipFill>
        <p:spPr>
          <a:xfrm>
            <a:off x="8862700" y="2217063"/>
            <a:ext cx="3065648" cy="1732091"/>
          </a:xfrm>
          <a:prstGeom prst="rect">
            <a:avLst/>
          </a:prstGeom>
        </p:spPr>
      </p:pic>
      <p:pic>
        <p:nvPicPr>
          <p:cNvPr id="5" name="Picture 4">
            <a:extLst>
              <a:ext uri="{FF2B5EF4-FFF2-40B4-BE49-F238E27FC236}">
                <a16:creationId xmlns:a16="http://schemas.microsoft.com/office/drawing/2014/main" id="{F9197713-E3D0-5C3B-BD6F-114118CA2E3C}"/>
              </a:ext>
            </a:extLst>
          </p:cNvPr>
          <p:cNvPicPr>
            <a:picLocks noChangeAspect="1"/>
          </p:cNvPicPr>
          <p:nvPr/>
        </p:nvPicPr>
        <p:blipFill>
          <a:blip r:embed="rId6"/>
          <a:stretch>
            <a:fillRect/>
          </a:stretch>
        </p:blipFill>
        <p:spPr>
          <a:xfrm>
            <a:off x="4728597" y="2305261"/>
            <a:ext cx="3516004" cy="3887015"/>
          </a:xfrm>
          <a:prstGeom prst="rect">
            <a:avLst/>
          </a:prstGeom>
        </p:spPr>
      </p:pic>
      <p:pic>
        <p:nvPicPr>
          <p:cNvPr id="6" name="Online Media 5" descr="Explaining Your Magic Quadrant Report Using Video - mysimpleshow">
            <a:hlinkClick r:id="" action="ppaction://media"/>
            <a:extLst>
              <a:ext uri="{FF2B5EF4-FFF2-40B4-BE49-F238E27FC236}">
                <a16:creationId xmlns:a16="http://schemas.microsoft.com/office/drawing/2014/main" id="{52FAF885-BF91-6680-1DBF-8AB12FBC9554}"/>
              </a:ext>
            </a:extLst>
          </p:cNvPr>
          <p:cNvPicPr>
            <a:picLocks noRot="1" noChangeAspect="1"/>
          </p:cNvPicPr>
          <p:nvPr>
            <a:videoFile r:link="rId2"/>
          </p:nvPr>
        </p:nvPicPr>
        <p:blipFill>
          <a:blip r:embed="rId7"/>
          <a:stretch>
            <a:fillRect/>
          </a:stretch>
        </p:blipFill>
        <p:spPr>
          <a:xfrm>
            <a:off x="8864907" y="4468604"/>
            <a:ext cx="2998177" cy="1693970"/>
          </a:xfrm>
          <a:prstGeom prst="rect">
            <a:avLst/>
          </a:prstGeom>
        </p:spPr>
      </p:pic>
    </p:spTree>
    <p:extLst>
      <p:ext uri="{BB962C8B-B14F-4D97-AF65-F5344CB8AC3E}">
        <p14:creationId xmlns:p14="http://schemas.microsoft.com/office/powerpoint/2010/main" val="2253966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1F15A3D-25A0-F86E-FF53-7010B5F058F3}"/>
            </a:ext>
          </a:extLst>
        </p:cNvPr>
        <p:cNvGrpSpPr/>
        <p:nvPr/>
      </p:nvGrpSpPr>
      <p:grpSpPr>
        <a:xfrm>
          <a:off x="0" y="0"/>
          <a:ext cx="0" cy="0"/>
          <a:chOff x="0" y="0"/>
          <a:chExt cx="0" cy="0"/>
        </a:xfrm>
      </p:grpSpPr>
      <p:pic>
        <p:nvPicPr>
          <p:cNvPr id="5" name="Picture 4" descr="Angled shot of pen on a graph">
            <a:extLst>
              <a:ext uri="{FF2B5EF4-FFF2-40B4-BE49-F238E27FC236}">
                <a16:creationId xmlns:a16="http://schemas.microsoft.com/office/drawing/2014/main" id="{7B463DBB-123F-2B52-D57B-C92E12365F4E}"/>
              </a:ext>
            </a:extLst>
          </p:cNvPr>
          <p:cNvPicPr>
            <a:picLocks noChangeAspect="1"/>
          </p:cNvPicPr>
          <p:nvPr/>
        </p:nvPicPr>
        <p:blipFill>
          <a:blip r:embed="rId2"/>
          <a:srcRect t="7865" b="7865"/>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6CCAFF1B-D4E3-3597-3347-11A120E05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3E8B546A-2A74-A031-FF15-27ECA2E3C49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endParaRPr lang="en-US" sz="1200" kern="1200">
              <a:solidFill>
                <a:srgbClr val="FFFFFF"/>
              </a:solidFill>
              <a:latin typeface="+mn-lt"/>
              <a:ea typeface="+mn-ea"/>
              <a:cs typeface="+mn-cs"/>
            </a:endParaRPr>
          </a:p>
        </p:txBody>
      </p:sp>
      <p:sp>
        <p:nvSpPr>
          <p:cNvPr id="6" name="Slide Number Placeholder 5">
            <a:extLst>
              <a:ext uri="{FF2B5EF4-FFF2-40B4-BE49-F238E27FC236}">
                <a16:creationId xmlns:a16="http://schemas.microsoft.com/office/drawing/2014/main" id="{6AF4CFA4-9B6F-0A2E-876F-C9F49D6AC167}"/>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3FD839A-6A21-0E45-AC65-E52854697595}" type="slidenum">
              <a:rPr lang="en-US">
                <a:solidFill>
                  <a:srgbClr val="FFFFFF"/>
                </a:solidFill>
              </a:rPr>
              <a:pPr>
                <a:spcAft>
                  <a:spcPts val="600"/>
                </a:spcAft>
              </a:pPr>
              <a:t>22</a:t>
            </a:fld>
            <a:endParaRPr lang="en-US">
              <a:solidFill>
                <a:srgbClr val="FFFFFF"/>
              </a:solidFill>
            </a:endParaRPr>
          </a:p>
        </p:txBody>
      </p:sp>
      <p:sp>
        <p:nvSpPr>
          <p:cNvPr id="16" name="TextBox 15">
            <a:extLst>
              <a:ext uri="{FF2B5EF4-FFF2-40B4-BE49-F238E27FC236}">
                <a16:creationId xmlns:a16="http://schemas.microsoft.com/office/drawing/2014/main" id="{9B21135B-45AE-BF56-96DC-8C00BDDF9845}"/>
              </a:ext>
            </a:extLst>
          </p:cNvPr>
          <p:cNvSpPr txBox="1"/>
          <p:nvPr/>
        </p:nvSpPr>
        <p:spPr>
          <a:xfrm>
            <a:off x="3815255" y="2437666"/>
            <a:ext cx="7792812" cy="584775"/>
          </a:xfrm>
          <a:prstGeom prst="rect">
            <a:avLst/>
          </a:prstGeom>
          <a:solidFill>
            <a:schemeClr val="bg1"/>
          </a:solidFill>
        </p:spPr>
        <p:txBody>
          <a:bodyPr wrap="square">
            <a:spAutoFit/>
          </a:bodyPr>
          <a:lstStyle/>
          <a:p>
            <a:r>
              <a:rPr lang="en-GB" sz="3200" b="1" dirty="0">
                <a:solidFill>
                  <a:srgbClr val="00B0F0"/>
                </a:solidFill>
                <a:latin typeface="Helvetica" pitchFamily="2" charset="0"/>
              </a:rPr>
              <a:t>6. BONUS: AGENTIC </a:t>
            </a:r>
            <a:r>
              <a:rPr lang="en-GB" sz="3200" b="1" dirty="0" err="1">
                <a:solidFill>
                  <a:srgbClr val="00B0F0"/>
                </a:solidFill>
                <a:latin typeface="Helvetica" pitchFamily="2" charset="0"/>
              </a:rPr>
              <a:t>A.i.</a:t>
            </a:r>
            <a:r>
              <a:rPr lang="en-GB" sz="3200" b="1" dirty="0">
                <a:solidFill>
                  <a:srgbClr val="00B0F0"/>
                </a:solidFill>
                <a:latin typeface="Helvetica" pitchFamily="2" charset="0"/>
              </a:rPr>
              <a:t> </a:t>
            </a:r>
          </a:p>
        </p:txBody>
      </p:sp>
    </p:spTree>
    <p:extLst>
      <p:ext uri="{BB962C8B-B14F-4D97-AF65-F5344CB8AC3E}">
        <p14:creationId xmlns:p14="http://schemas.microsoft.com/office/powerpoint/2010/main" val="12629601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49C4D4-DA58-CCB8-A4FF-B4BFB23487FB}"/>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50D1C5B3-B60D-4696-AE60-100D5EC8A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73EDDF53-0851-48D4-A466-6FE0DCE91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2" cy="1576446"/>
            <a:chOff x="0" y="0"/>
            <a:chExt cx="12192002" cy="1576446"/>
          </a:xfrm>
        </p:grpSpPr>
        <p:sp>
          <p:nvSpPr>
            <p:cNvPr id="27" name="Rectangle 26">
              <a:extLst>
                <a:ext uri="{FF2B5EF4-FFF2-40B4-BE49-F238E27FC236}">
                  <a16:creationId xmlns:a16="http://schemas.microsoft.com/office/drawing/2014/main" id="{D074D04C-85E8-4A3E-90D7-86A10AE048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097020A-86B6-43BD-A2AA-66AE72CA31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20C6C743-32FE-4E24-AA22-45D3B1C7C0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0A5001D-CA5A-A6D6-F940-3F16CC1C6413}"/>
              </a:ext>
            </a:extLst>
          </p:cNvPr>
          <p:cNvSpPr>
            <a:spLocks noGrp="1"/>
          </p:cNvSpPr>
          <p:nvPr>
            <p:ph type="title"/>
          </p:nvPr>
        </p:nvSpPr>
        <p:spPr>
          <a:xfrm>
            <a:off x="1371600" y="407695"/>
            <a:ext cx="9724030" cy="834251"/>
          </a:xfrm>
        </p:spPr>
        <p:txBody>
          <a:bodyPr anchor="ctr">
            <a:normAutofit/>
          </a:bodyPr>
          <a:lstStyle/>
          <a:p>
            <a:r>
              <a:rPr lang="en-GB" sz="4000" b="1" dirty="0">
                <a:solidFill>
                  <a:srgbClr val="FFFFFF"/>
                </a:solidFill>
                <a:latin typeface="Helvetica" pitchFamily="2" charset="0"/>
              </a:rPr>
              <a:t>6</a:t>
            </a:r>
            <a:r>
              <a:rPr lang="en-GB" sz="4000" b="1" i="0" dirty="0">
                <a:solidFill>
                  <a:srgbClr val="FFFFFF"/>
                </a:solidFill>
                <a:effectLst/>
                <a:latin typeface="Helvetica" pitchFamily="2" charset="0"/>
              </a:rPr>
              <a:t>. </a:t>
            </a:r>
            <a:r>
              <a:rPr lang="en-GB" sz="4000" b="1" dirty="0">
                <a:solidFill>
                  <a:srgbClr val="FF0000"/>
                </a:solidFill>
                <a:latin typeface="Helvetica" pitchFamily="2" charset="0"/>
              </a:rPr>
              <a:t>BONUS</a:t>
            </a:r>
            <a:r>
              <a:rPr lang="en-GB" sz="4000" b="1" i="0" dirty="0">
                <a:solidFill>
                  <a:srgbClr val="FFFFFF"/>
                </a:solidFill>
                <a:effectLst/>
                <a:latin typeface="Helvetica" pitchFamily="2" charset="0"/>
              </a:rPr>
              <a:t> : </a:t>
            </a:r>
            <a:r>
              <a:rPr lang="en-GB" sz="4000" b="1" i="0" dirty="0">
                <a:solidFill>
                  <a:srgbClr val="FFFF00"/>
                </a:solidFill>
                <a:effectLst/>
                <a:latin typeface="Helvetica" pitchFamily="2" charset="0"/>
              </a:rPr>
              <a:t>AGENTIC </a:t>
            </a:r>
            <a:r>
              <a:rPr lang="en-GB" sz="4000" b="1" i="0" dirty="0" err="1">
                <a:solidFill>
                  <a:srgbClr val="FFFF00"/>
                </a:solidFill>
                <a:effectLst/>
                <a:latin typeface="Helvetica" pitchFamily="2" charset="0"/>
              </a:rPr>
              <a:t>A.i.</a:t>
            </a:r>
            <a:r>
              <a:rPr lang="en-GB" sz="4000" b="1" i="0" dirty="0">
                <a:solidFill>
                  <a:srgbClr val="FFFF00"/>
                </a:solidFill>
                <a:effectLst/>
                <a:latin typeface="Helvetica" pitchFamily="2" charset="0"/>
              </a:rPr>
              <a:t> </a:t>
            </a:r>
            <a:endParaRPr lang="en-AD" sz="4000" b="1" dirty="0">
              <a:solidFill>
                <a:srgbClr val="FFFF00"/>
              </a:solidFill>
              <a:latin typeface="Helvetica" pitchFamily="2" charset="0"/>
            </a:endParaRPr>
          </a:p>
        </p:txBody>
      </p:sp>
      <p:sp>
        <p:nvSpPr>
          <p:cNvPr id="11" name="Footer Placeholder 10">
            <a:extLst>
              <a:ext uri="{FF2B5EF4-FFF2-40B4-BE49-F238E27FC236}">
                <a16:creationId xmlns:a16="http://schemas.microsoft.com/office/drawing/2014/main" id="{3AF67440-1D59-C298-1BCF-4F206F3B732E}"/>
              </a:ext>
            </a:extLst>
          </p:cNvPr>
          <p:cNvSpPr>
            <a:spLocks noGrp="1"/>
          </p:cNvSpPr>
          <p:nvPr>
            <p:ph type="ftr" sz="quarter" idx="11"/>
          </p:nvPr>
        </p:nvSpPr>
        <p:spPr>
          <a:xfrm rot="5400000">
            <a:off x="-1845594" y="1949450"/>
            <a:ext cx="4114800" cy="365125"/>
          </a:xfrm>
        </p:spPr>
        <p:txBody>
          <a:bodyPr>
            <a:normAutofit/>
          </a:bodyPr>
          <a:lstStyle/>
          <a:p>
            <a:pPr algn="l"/>
            <a:endParaRPr lang="en-AD" sz="1100">
              <a:solidFill>
                <a:srgbClr val="FFFFFF"/>
              </a:solidFill>
            </a:endParaRPr>
          </a:p>
        </p:txBody>
      </p:sp>
      <p:sp>
        <p:nvSpPr>
          <p:cNvPr id="13" name="Slide Number Placeholder 12">
            <a:extLst>
              <a:ext uri="{FF2B5EF4-FFF2-40B4-BE49-F238E27FC236}">
                <a16:creationId xmlns:a16="http://schemas.microsoft.com/office/drawing/2014/main" id="{5A0CDD65-F124-5F71-8DFF-77E119F8B1C0}"/>
              </a:ext>
            </a:extLst>
          </p:cNvPr>
          <p:cNvSpPr>
            <a:spLocks noGrp="1"/>
          </p:cNvSpPr>
          <p:nvPr>
            <p:ph type="sldNum" sz="quarter" idx="12"/>
          </p:nvPr>
        </p:nvSpPr>
        <p:spPr>
          <a:xfrm>
            <a:off x="11704320" y="6455664"/>
            <a:ext cx="448056" cy="365125"/>
          </a:xfrm>
        </p:spPr>
        <p:txBody>
          <a:bodyPr>
            <a:normAutofit/>
          </a:bodyPr>
          <a:lstStyle/>
          <a:p>
            <a:pPr>
              <a:spcAft>
                <a:spcPts val="600"/>
              </a:spcAft>
            </a:pPr>
            <a:fld id="{83FD839A-6A21-0E45-AC65-E52854697595}" type="slidenum">
              <a:rPr lang="en-AD" sz="1100">
                <a:solidFill>
                  <a:schemeClr val="tx1">
                    <a:lumMod val="50000"/>
                    <a:lumOff val="50000"/>
                  </a:schemeClr>
                </a:solidFill>
              </a:rPr>
              <a:pPr>
                <a:spcAft>
                  <a:spcPts val="600"/>
                </a:spcAft>
              </a:pPr>
              <a:t>23</a:t>
            </a:fld>
            <a:endParaRPr lang="en-AD" sz="1100">
              <a:solidFill>
                <a:schemeClr val="tx1">
                  <a:lumMod val="50000"/>
                  <a:lumOff val="50000"/>
                </a:schemeClr>
              </a:solidFill>
            </a:endParaRPr>
          </a:p>
        </p:txBody>
      </p:sp>
      <p:sp>
        <p:nvSpPr>
          <p:cNvPr id="8" name="TextBox 7">
            <a:extLst>
              <a:ext uri="{FF2B5EF4-FFF2-40B4-BE49-F238E27FC236}">
                <a16:creationId xmlns:a16="http://schemas.microsoft.com/office/drawing/2014/main" id="{56B3E3FF-8D65-2CDB-8008-5E50263CB2B9}"/>
              </a:ext>
            </a:extLst>
          </p:cNvPr>
          <p:cNvSpPr txBox="1"/>
          <p:nvPr/>
        </p:nvSpPr>
        <p:spPr>
          <a:xfrm>
            <a:off x="187904" y="1576765"/>
            <a:ext cx="5085877" cy="4678204"/>
          </a:xfrm>
          <a:prstGeom prst="rect">
            <a:avLst/>
          </a:prstGeom>
          <a:noFill/>
        </p:spPr>
        <p:txBody>
          <a:bodyPr wrap="square">
            <a:spAutoFit/>
          </a:bodyPr>
          <a:lstStyle/>
          <a:p>
            <a:r>
              <a:rPr lang="en-AD" sz="2000" b="1" dirty="0">
                <a:solidFill>
                  <a:srgbClr val="00B0F0"/>
                </a:solidFill>
                <a:latin typeface="Helvetica" pitchFamily="2" charset="0"/>
              </a:rPr>
              <a:t>L'IA agentique : </a:t>
            </a:r>
          </a:p>
          <a:p>
            <a:endParaRPr lang="en-AD" sz="1400" dirty="0">
              <a:latin typeface="Helvetica" pitchFamily="2" charset="0"/>
            </a:endParaRPr>
          </a:p>
          <a:p>
            <a:r>
              <a:rPr lang="en-AD" sz="1200" dirty="0">
                <a:latin typeface="Helvetica" pitchFamily="2" charset="0"/>
              </a:rPr>
              <a:t>* Fait référence aux systèmes d'intelligence artificielle conçus pour fonctionner de manière autonome, prendre des décisions et poursuivre des objectifs complexes avec une supervision humaine minimale. </a:t>
            </a:r>
          </a:p>
          <a:p>
            <a:endParaRPr lang="en-AD" sz="1200" dirty="0">
              <a:latin typeface="Helvetica" pitchFamily="2" charset="0"/>
            </a:endParaRPr>
          </a:p>
          <a:p>
            <a:r>
              <a:rPr lang="en-AD" sz="1200" dirty="0">
                <a:latin typeface="Helvetica" pitchFamily="2" charset="0"/>
              </a:rPr>
              <a:t>* Les principales caractéristiques de l'IA agentique sont les suivantes :</a:t>
            </a:r>
          </a:p>
          <a:p>
            <a:endParaRPr lang="en-AD" sz="1200" b="1" dirty="0">
              <a:latin typeface="Helvetica" pitchFamily="2" charset="0"/>
            </a:endParaRPr>
          </a:p>
          <a:p>
            <a:r>
              <a:rPr lang="en-AD" sz="1200" b="1" dirty="0">
                <a:latin typeface="Helvetica" pitchFamily="2" charset="0"/>
              </a:rPr>
              <a:t>Autonomie</a:t>
            </a:r>
            <a:r>
              <a:rPr lang="en-AD" sz="1200" dirty="0">
                <a:latin typeface="Helvetica" pitchFamily="2" charset="0"/>
              </a:rPr>
              <a:t> : capacité à effectuer des tâches et à prendre des décisions de manière indépendante. </a:t>
            </a:r>
          </a:p>
          <a:p>
            <a:endParaRPr lang="en-AD" sz="1200" dirty="0">
              <a:latin typeface="Helvetica" pitchFamily="2" charset="0"/>
            </a:endParaRPr>
          </a:p>
          <a:p>
            <a:pPr marL="285750" indent="-285750">
              <a:buFont typeface="Arial" panose="020B0604020202020204" pitchFamily="34" charset="0"/>
              <a:buChar char="•"/>
            </a:pPr>
            <a:r>
              <a:rPr lang="en-AD" sz="1200" dirty="0">
                <a:latin typeface="Helvetica" pitchFamily="2" charset="0"/>
              </a:rPr>
              <a:t>Comportement axé sur un objectif : </a:t>
            </a:r>
          </a:p>
          <a:p>
            <a:pPr marL="285750" indent="-285750">
              <a:buFont typeface="Arial" panose="020B0604020202020204" pitchFamily="34" charset="0"/>
              <a:buChar char="•"/>
            </a:pPr>
            <a:r>
              <a:rPr lang="en-AD" sz="1200" dirty="0">
                <a:latin typeface="Helvetica" pitchFamily="2" charset="0"/>
              </a:rPr>
              <a:t>recherche active d'objectifs spécifiques : </a:t>
            </a:r>
          </a:p>
          <a:p>
            <a:pPr marL="285750" indent="-285750">
              <a:buFont typeface="Arial" panose="020B0604020202020204" pitchFamily="34" charset="0"/>
              <a:buChar char="•"/>
            </a:pPr>
            <a:endParaRPr lang="en-AD" sz="1200" dirty="0">
              <a:latin typeface="Helvetica" pitchFamily="2" charset="0"/>
            </a:endParaRPr>
          </a:p>
          <a:p>
            <a:r>
              <a:rPr lang="en-AD" sz="1200" b="1" dirty="0">
                <a:latin typeface="Helvetica" pitchFamily="2" charset="0"/>
              </a:rPr>
              <a:t>Apprentissage et adaptation </a:t>
            </a:r>
            <a:r>
              <a:rPr lang="en-AD" sz="1200" dirty="0">
                <a:latin typeface="Helvetica" pitchFamily="2" charset="0"/>
              </a:rPr>
              <a:t>: amélioration continue des performances grâce à l'expérience et à l'interaction avec l'environnement2.</a:t>
            </a:r>
          </a:p>
          <a:p>
            <a:endParaRPr lang="en-AD" sz="1200" dirty="0">
              <a:latin typeface="Helvetica" pitchFamily="2" charset="0"/>
            </a:endParaRPr>
          </a:p>
          <a:p>
            <a:r>
              <a:rPr lang="en-AD" sz="1200" b="1" dirty="0">
                <a:latin typeface="Helvetica" pitchFamily="2" charset="0"/>
              </a:rPr>
              <a:t>Raisonnement </a:t>
            </a:r>
            <a:r>
              <a:rPr lang="en-AD" sz="1200" dirty="0">
                <a:latin typeface="Helvetica" pitchFamily="2" charset="0"/>
              </a:rPr>
              <a:t>: prise de décision sophistiquée basée sur le contexte et les compromis</a:t>
            </a:r>
          </a:p>
          <a:p>
            <a:endParaRPr lang="en-AD" sz="1200" dirty="0">
              <a:latin typeface="Helvetica" pitchFamily="2" charset="0"/>
            </a:endParaRPr>
          </a:p>
          <a:p>
            <a:r>
              <a:rPr lang="en-AD" sz="1200" dirty="0">
                <a:latin typeface="Helvetica" pitchFamily="2" charset="0"/>
              </a:rPr>
              <a:t>* Compréhension du langage : compréhension et suivi d'instructions complexes3.</a:t>
            </a:r>
          </a:p>
          <a:p>
            <a:r>
              <a:rPr lang="en-AD" sz="1200" dirty="0">
                <a:latin typeface="Helvetica" pitchFamily="2" charset="0"/>
              </a:rPr>
              <a:t>* Optimisation du flux de travail : exécution efficace de processus en plusieurs étapes</a:t>
            </a:r>
          </a:p>
        </p:txBody>
      </p:sp>
      <p:pic>
        <p:nvPicPr>
          <p:cNvPr id="9" name="Picture 8">
            <a:extLst>
              <a:ext uri="{FF2B5EF4-FFF2-40B4-BE49-F238E27FC236}">
                <a16:creationId xmlns:a16="http://schemas.microsoft.com/office/drawing/2014/main" id="{1BC214B2-7218-6376-0D46-AB4B6C7DA871}"/>
              </a:ext>
            </a:extLst>
          </p:cNvPr>
          <p:cNvPicPr>
            <a:picLocks noChangeAspect="1"/>
          </p:cNvPicPr>
          <p:nvPr/>
        </p:nvPicPr>
        <p:blipFill>
          <a:blip r:embed="rId2"/>
          <a:stretch>
            <a:fillRect/>
          </a:stretch>
        </p:blipFill>
        <p:spPr>
          <a:xfrm>
            <a:off x="5461687" y="2104216"/>
            <a:ext cx="6542408" cy="3471458"/>
          </a:xfrm>
          <a:prstGeom prst="rect">
            <a:avLst/>
          </a:prstGeom>
        </p:spPr>
      </p:pic>
    </p:spTree>
    <p:extLst>
      <p:ext uri="{BB962C8B-B14F-4D97-AF65-F5344CB8AC3E}">
        <p14:creationId xmlns:p14="http://schemas.microsoft.com/office/powerpoint/2010/main" val="3781318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49C4D4-DA58-CCB8-A4FF-B4BFB23487FB}"/>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50D1C5B3-B60D-4696-AE60-100D5EC8A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73EDDF53-0851-48D4-A466-6FE0DCE91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2" cy="1576446"/>
            <a:chOff x="0" y="0"/>
            <a:chExt cx="12192002" cy="1576446"/>
          </a:xfrm>
        </p:grpSpPr>
        <p:sp>
          <p:nvSpPr>
            <p:cNvPr id="27" name="Rectangle 26">
              <a:extLst>
                <a:ext uri="{FF2B5EF4-FFF2-40B4-BE49-F238E27FC236}">
                  <a16:creationId xmlns:a16="http://schemas.microsoft.com/office/drawing/2014/main" id="{D074D04C-85E8-4A3E-90D7-86A10AE048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097020A-86B6-43BD-A2AA-66AE72CA31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20C6C743-32FE-4E24-AA22-45D3B1C7C0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0A5001D-CA5A-A6D6-F940-3F16CC1C6413}"/>
              </a:ext>
            </a:extLst>
          </p:cNvPr>
          <p:cNvSpPr>
            <a:spLocks noGrp="1"/>
          </p:cNvSpPr>
          <p:nvPr>
            <p:ph type="title"/>
          </p:nvPr>
        </p:nvSpPr>
        <p:spPr>
          <a:xfrm>
            <a:off x="1371600" y="407695"/>
            <a:ext cx="9724030" cy="834251"/>
          </a:xfrm>
        </p:spPr>
        <p:txBody>
          <a:bodyPr anchor="ctr">
            <a:normAutofit/>
          </a:bodyPr>
          <a:lstStyle/>
          <a:p>
            <a:r>
              <a:rPr lang="en-GB" sz="4000" b="1" dirty="0">
                <a:solidFill>
                  <a:srgbClr val="FFFFFF"/>
                </a:solidFill>
                <a:latin typeface="Helvetica" pitchFamily="2" charset="0"/>
              </a:rPr>
              <a:t>6</a:t>
            </a:r>
            <a:r>
              <a:rPr lang="en-GB" sz="4000" b="1" i="0" dirty="0">
                <a:solidFill>
                  <a:srgbClr val="FFFFFF"/>
                </a:solidFill>
                <a:effectLst/>
                <a:latin typeface="Helvetica" pitchFamily="2" charset="0"/>
              </a:rPr>
              <a:t>.A. </a:t>
            </a:r>
            <a:r>
              <a:rPr lang="en-GB" sz="4000" b="1" dirty="0">
                <a:solidFill>
                  <a:srgbClr val="FF0000"/>
                </a:solidFill>
                <a:latin typeface="Helvetica" pitchFamily="2" charset="0"/>
              </a:rPr>
              <a:t>BONUS</a:t>
            </a:r>
            <a:r>
              <a:rPr lang="en-GB" sz="4000" b="1" i="0" dirty="0">
                <a:solidFill>
                  <a:srgbClr val="FFFFFF"/>
                </a:solidFill>
                <a:effectLst/>
                <a:latin typeface="Helvetica" pitchFamily="2" charset="0"/>
              </a:rPr>
              <a:t> : </a:t>
            </a:r>
            <a:r>
              <a:rPr lang="en-GB" sz="4000" b="1" i="0" dirty="0">
                <a:solidFill>
                  <a:srgbClr val="FFFF00"/>
                </a:solidFill>
                <a:effectLst/>
                <a:latin typeface="Helvetica" pitchFamily="2" charset="0"/>
              </a:rPr>
              <a:t>AGENTIC </a:t>
            </a:r>
            <a:r>
              <a:rPr lang="en-GB" sz="4000" b="1" i="0" dirty="0" err="1">
                <a:solidFill>
                  <a:srgbClr val="FFFF00"/>
                </a:solidFill>
                <a:effectLst/>
                <a:latin typeface="Helvetica" pitchFamily="2" charset="0"/>
              </a:rPr>
              <a:t>A.i.</a:t>
            </a:r>
            <a:r>
              <a:rPr lang="en-GB" sz="4000" b="1" i="0" dirty="0">
                <a:solidFill>
                  <a:srgbClr val="FFFF00"/>
                </a:solidFill>
                <a:effectLst/>
                <a:latin typeface="Helvetica" pitchFamily="2" charset="0"/>
              </a:rPr>
              <a:t> </a:t>
            </a:r>
            <a:endParaRPr lang="en-AD" sz="4000" b="1" dirty="0">
              <a:solidFill>
                <a:srgbClr val="FFFF00"/>
              </a:solidFill>
              <a:latin typeface="Helvetica" pitchFamily="2" charset="0"/>
            </a:endParaRPr>
          </a:p>
        </p:txBody>
      </p:sp>
      <p:sp>
        <p:nvSpPr>
          <p:cNvPr id="11" name="Footer Placeholder 10">
            <a:extLst>
              <a:ext uri="{FF2B5EF4-FFF2-40B4-BE49-F238E27FC236}">
                <a16:creationId xmlns:a16="http://schemas.microsoft.com/office/drawing/2014/main" id="{3AF67440-1D59-C298-1BCF-4F206F3B732E}"/>
              </a:ext>
            </a:extLst>
          </p:cNvPr>
          <p:cNvSpPr>
            <a:spLocks noGrp="1"/>
          </p:cNvSpPr>
          <p:nvPr>
            <p:ph type="ftr" sz="quarter" idx="11"/>
          </p:nvPr>
        </p:nvSpPr>
        <p:spPr>
          <a:xfrm rot="5400000">
            <a:off x="-1845594" y="1949450"/>
            <a:ext cx="4114800" cy="365125"/>
          </a:xfrm>
        </p:spPr>
        <p:txBody>
          <a:bodyPr>
            <a:normAutofit/>
          </a:bodyPr>
          <a:lstStyle/>
          <a:p>
            <a:pPr algn="l"/>
            <a:endParaRPr lang="en-AD" sz="1100">
              <a:solidFill>
                <a:srgbClr val="FFFFFF"/>
              </a:solidFill>
            </a:endParaRPr>
          </a:p>
        </p:txBody>
      </p:sp>
      <p:sp>
        <p:nvSpPr>
          <p:cNvPr id="13" name="Slide Number Placeholder 12">
            <a:extLst>
              <a:ext uri="{FF2B5EF4-FFF2-40B4-BE49-F238E27FC236}">
                <a16:creationId xmlns:a16="http://schemas.microsoft.com/office/drawing/2014/main" id="{5A0CDD65-F124-5F71-8DFF-77E119F8B1C0}"/>
              </a:ext>
            </a:extLst>
          </p:cNvPr>
          <p:cNvSpPr>
            <a:spLocks noGrp="1"/>
          </p:cNvSpPr>
          <p:nvPr>
            <p:ph type="sldNum" sz="quarter" idx="12"/>
          </p:nvPr>
        </p:nvSpPr>
        <p:spPr>
          <a:xfrm>
            <a:off x="11704320" y="6455664"/>
            <a:ext cx="448056" cy="365125"/>
          </a:xfrm>
        </p:spPr>
        <p:txBody>
          <a:bodyPr>
            <a:normAutofit/>
          </a:bodyPr>
          <a:lstStyle/>
          <a:p>
            <a:pPr>
              <a:spcAft>
                <a:spcPts val="600"/>
              </a:spcAft>
            </a:pPr>
            <a:fld id="{83FD839A-6A21-0E45-AC65-E52854697595}" type="slidenum">
              <a:rPr lang="en-AD" sz="1100">
                <a:solidFill>
                  <a:schemeClr val="tx1">
                    <a:lumMod val="50000"/>
                    <a:lumOff val="50000"/>
                  </a:schemeClr>
                </a:solidFill>
              </a:rPr>
              <a:pPr>
                <a:spcAft>
                  <a:spcPts val="600"/>
                </a:spcAft>
              </a:pPr>
              <a:t>24</a:t>
            </a:fld>
            <a:endParaRPr lang="en-AD" sz="1100">
              <a:solidFill>
                <a:schemeClr val="tx1">
                  <a:lumMod val="50000"/>
                  <a:lumOff val="50000"/>
                </a:schemeClr>
              </a:solidFill>
            </a:endParaRPr>
          </a:p>
        </p:txBody>
      </p:sp>
      <p:pic>
        <p:nvPicPr>
          <p:cNvPr id="10" name="Online Media 9" descr="AI Agentic workflow - How to build AI Agents with Python.">
            <a:hlinkClick r:id="" action="ppaction://media"/>
            <a:extLst>
              <a:ext uri="{FF2B5EF4-FFF2-40B4-BE49-F238E27FC236}">
                <a16:creationId xmlns:a16="http://schemas.microsoft.com/office/drawing/2014/main" id="{ED3C89F4-D10E-49F1-D957-8B4D28097B6B}"/>
              </a:ext>
            </a:extLst>
          </p:cNvPr>
          <p:cNvPicPr>
            <a:picLocks noRot="1" noChangeAspect="1"/>
          </p:cNvPicPr>
          <p:nvPr>
            <a:videoFile r:link="rId1"/>
          </p:nvPr>
        </p:nvPicPr>
        <p:blipFill>
          <a:blip r:embed="rId3"/>
          <a:stretch>
            <a:fillRect/>
          </a:stretch>
        </p:blipFill>
        <p:spPr>
          <a:xfrm>
            <a:off x="7129849" y="2941874"/>
            <a:ext cx="4098940" cy="2315901"/>
          </a:xfrm>
          <a:prstGeom prst="rect">
            <a:avLst/>
          </a:prstGeom>
        </p:spPr>
      </p:pic>
      <p:graphicFrame>
        <p:nvGraphicFramePr>
          <p:cNvPr id="3" name="Table 2">
            <a:extLst>
              <a:ext uri="{FF2B5EF4-FFF2-40B4-BE49-F238E27FC236}">
                <a16:creationId xmlns:a16="http://schemas.microsoft.com/office/drawing/2014/main" id="{989BBA0E-F7FD-174F-33C4-3C1078F11D98}"/>
              </a:ext>
            </a:extLst>
          </p:cNvPr>
          <p:cNvGraphicFramePr>
            <a:graphicFrameLocks noGrp="1"/>
          </p:cNvGraphicFramePr>
          <p:nvPr>
            <p:extLst>
              <p:ext uri="{D42A27DB-BD31-4B8C-83A1-F6EECF244321}">
                <p14:modId xmlns:p14="http://schemas.microsoft.com/office/powerpoint/2010/main" val="2053016340"/>
              </p:ext>
            </p:extLst>
          </p:nvPr>
        </p:nvGraphicFramePr>
        <p:xfrm>
          <a:off x="511255" y="2081614"/>
          <a:ext cx="5321133" cy="4215598"/>
        </p:xfrm>
        <a:graphic>
          <a:graphicData uri="http://schemas.openxmlformats.org/drawingml/2006/table">
            <a:tbl>
              <a:tblPr/>
              <a:tblGrid>
                <a:gridCol w="1773711">
                  <a:extLst>
                    <a:ext uri="{9D8B030D-6E8A-4147-A177-3AD203B41FA5}">
                      <a16:colId xmlns:a16="http://schemas.microsoft.com/office/drawing/2014/main" val="3509363106"/>
                    </a:ext>
                  </a:extLst>
                </a:gridCol>
                <a:gridCol w="1773711">
                  <a:extLst>
                    <a:ext uri="{9D8B030D-6E8A-4147-A177-3AD203B41FA5}">
                      <a16:colId xmlns:a16="http://schemas.microsoft.com/office/drawing/2014/main" val="3639182478"/>
                    </a:ext>
                  </a:extLst>
                </a:gridCol>
                <a:gridCol w="1773711">
                  <a:extLst>
                    <a:ext uri="{9D8B030D-6E8A-4147-A177-3AD203B41FA5}">
                      <a16:colId xmlns:a16="http://schemas.microsoft.com/office/drawing/2014/main" val="2062270835"/>
                    </a:ext>
                  </a:extLst>
                </a:gridCol>
              </a:tblGrid>
              <a:tr h="390505">
                <a:tc>
                  <a:txBody>
                    <a:bodyPr/>
                    <a:lstStyle/>
                    <a:p>
                      <a:pPr algn="ctr" fontAlgn="t" latinLnBrk="0"/>
                      <a:r>
                        <a:rPr lang="en-GB" sz="1100" b="1">
                          <a:effectLst/>
                          <a:latin typeface="Helvetica" pitchFamily="2" charset="0"/>
                        </a:rPr>
                        <a:t>Step</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algn="ctr" fontAlgn="t" latinLnBrk="0"/>
                      <a:r>
                        <a:rPr lang="en-GB" sz="1100" b="1">
                          <a:effectLst/>
                          <a:latin typeface="Helvetica" pitchFamily="2" charset="0"/>
                        </a:rPr>
                        <a:t>Task Description</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algn="ctr" fontAlgn="t" latinLnBrk="0"/>
                      <a:r>
                        <a:rPr lang="en-GB" sz="1100" b="1" dirty="0">
                          <a:effectLst/>
                          <a:latin typeface="Helvetica" pitchFamily="2" charset="0"/>
                        </a:rPr>
                        <a:t>Tools/Methods Used</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10000"/>
                        <a:lumOff val="90000"/>
                      </a:schemeClr>
                    </a:solidFill>
                  </a:tcPr>
                </a:tc>
                <a:extLst>
                  <a:ext uri="{0D108BD9-81ED-4DB2-BD59-A6C34878D82A}">
                    <a16:rowId xmlns:a16="http://schemas.microsoft.com/office/drawing/2014/main" val="3548234468"/>
                  </a:ext>
                </a:extLst>
              </a:tr>
              <a:tr h="725223">
                <a:tc>
                  <a:txBody>
                    <a:bodyPr/>
                    <a:lstStyle/>
                    <a:p>
                      <a:pPr algn="ctr" fontAlgn="base" latinLnBrk="0"/>
                      <a:r>
                        <a:rPr lang="en-GB" sz="1100" b="1" dirty="0">
                          <a:effectLst/>
                          <a:latin typeface="Helvetica" pitchFamily="2" charset="0"/>
                        </a:rPr>
                        <a:t>1. Data Collection</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fontAlgn="base" latinLnBrk="0"/>
                      <a:r>
                        <a:rPr lang="en-GB" sz="1100">
                          <a:effectLst/>
                          <a:latin typeface="Helvetica" pitchFamily="2" charset="0"/>
                        </a:rPr>
                        <a:t>Fetch real-time data for Bitcoin, S&amp;P500, Gold, and Eurozone inflation.</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base" latinLnBrk="0"/>
                      <a:r>
                        <a:rPr lang="en-GB" sz="1100" dirty="0">
                          <a:effectLst/>
                          <a:latin typeface="Helvetica" pitchFamily="2" charset="0"/>
                        </a:rPr>
                        <a:t>APIs (</a:t>
                      </a:r>
                      <a:r>
                        <a:rPr lang="en-GB" sz="1100" dirty="0" err="1">
                          <a:effectLst/>
                          <a:latin typeface="Helvetica" pitchFamily="2" charset="0"/>
                        </a:rPr>
                        <a:t>CoinGecko</a:t>
                      </a:r>
                      <a:r>
                        <a:rPr lang="en-GB" sz="1100" dirty="0">
                          <a:effectLst/>
                          <a:latin typeface="Helvetica" pitchFamily="2" charset="0"/>
                        </a:rPr>
                        <a:t>, Yahoo Finance), Web Scraping</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04508169"/>
                  </a:ext>
                </a:extLst>
              </a:tr>
              <a:tr h="826034">
                <a:tc>
                  <a:txBody>
                    <a:bodyPr/>
                    <a:lstStyle/>
                    <a:p>
                      <a:pPr algn="ctr" fontAlgn="base" latinLnBrk="0"/>
                      <a:r>
                        <a:rPr lang="en-GB" sz="1100" b="1" dirty="0">
                          <a:effectLst/>
                          <a:latin typeface="Helvetica" pitchFamily="2" charset="0"/>
                        </a:rPr>
                        <a:t>2.; Data Analysis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fontAlgn="base" latinLnBrk="0"/>
                      <a:r>
                        <a:rPr lang="en-GB" sz="1100">
                          <a:effectLst/>
                          <a:latin typeface="Helvetica" pitchFamily="2" charset="0"/>
                        </a:rPr>
                        <a:t>Calculate returns, volatility, correlations; perform sentiment analysis.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base" latinLnBrk="0"/>
                      <a:r>
                        <a:rPr lang="en-GB" sz="1100" dirty="0">
                          <a:effectLst/>
                          <a:latin typeface="Helvetica" pitchFamily="2" charset="0"/>
                        </a:rPr>
                        <a:t>Python (Pandas, NumPy), NLP (VADER)</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8987554"/>
                  </a:ext>
                </a:extLst>
              </a:tr>
              <a:tr h="654908">
                <a:tc>
                  <a:txBody>
                    <a:bodyPr/>
                    <a:lstStyle/>
                    <a:p>
                      <a:pPr algn="ctr" fontAlgn="base" latinLnBrk="0"/>
                      <a:r>
                        <a:rPr lang="en-GB" sz="1100" b="1" dirty="0">
                          <a:effectLst/>
                          <a:latin typeface="Helvetica" pitchFamily="2" charset="0"/>
                        </a:rPr>
                        <a:t>3. Prediction</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fontAlgn="base" latinLnBrk="0"/>
                      <a:r>
                        <a:rPr lang="en-GB" sz="1100">
                          <a:effectLst/>
                          <a:latin typeface="Helvetica" pitchFamily="2" charset="0"/>
                        </a:rPr>
                        <a:t>Forecast future prices using time-series models; assess risk metrics.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base" latinLnBrk="0"/>
                      <a:r>
                        <a:rPr lang="en-GB" sz="1100" dirty="0">
                          <a:effectLst/>
                          <a:latin typeface="Helvetica" pitchFamily="2" charset="0"/>
                        </a:rPr>
                        <a:t>ARIMA, LSTM</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93924515"/>
                  </a:ext>
                </a:extLst>
              </a:tr>
              <a:tr h="725223">
                <a:tc>
                  <a:txBody>
                    <a:bodyPr/>
                    <a:lstStyle/>
                    <a:p>
                      <a:pPr algn="ctr" fontAlgn="base" latinLnBrk="0"/>
                      <a:r>
                        <a:rPr lang="en-GB" sz="1100" b="1" dirty="0">
                          <a:effectLst/>
                          <a:latin typeface="Helvetica" pitchFamily="2" charset="0"/>
                        </a:rPr>
                        <a:t>4. Reporting</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fontAlgn="base" latinLnBrk="0"/>
                      <a:r>
                        <a:rPr lang="en-GB" sz="1100">
                          <a:effectLst/>
                          <a:latin typeface="Helvetica" pitchFamily="2" charset="0"/>
                        </a:rPr>
                        <a:t>Generate real-time dashboards with key metrics; deliver automated reports.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base" latinLnBrk="0"/>
                      <a:r>
                        <a:rPr lang="en-GB" sz="1100" dirty="0">
                          <a:effectLst/>
                          <a:latin typeface="Helvetica" pitchFamily="2" charset="0"/>
                        </a:rPr>
                        <a:t>Dash/</a:t>
                      </a:r>
                      <a:r>
                        <a:rPr lang="en-GB" sz="1100" dirty="0" err="1">
                          <a:effectLst/>
                          <a:latin typeface="Helvetica" pitchFamily="2" charset="0"/>
                        </a:rPr>
                        <a:t>Plotly</a:t>
                      </a:r>
                      <a:r>
                        <a:rPr lang="en-GB" sz="1100" dirty="0">
                          <a:effectLst/>
                          <a:latin typeface="Helvetica" pitchFamily="2" charset="0"/>
                        </a:rPr>
                        <a:t>, Tableau</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2988470"/>
                  </a:ext>
                </a:extLst>
              </a:tr>
              <a:tr h="892582">
                <a:tc>
                  <a:txBody>
                    <a:bodyPr/>
                    <a:lstStyle/>
                    <a:p>
                      <a:pPr algn="ctr" fontAlgn="base" latinLnBrk="0"/>
                      <a:r>
                        <a:rPr lang="en-GB" sz="1100" b="1" dirty="0">
                          <a:effectLst/>
                          <a:latin typeface="Helvetica" pitchFamily="2" charset="0"/>
                        </a:rPr>
                        <a:t>5. Feedback and Learning</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fontAlgn="base" latinLnBrk="0"/>
                      <a:r>
                        <a:rPr lang="en-GB" sz="1100">
                          <a:effectLst/>
                          <a:latin typeface="Helvetica" pitchFamily="2" charset="0"/>
                        </a:rPr>
                        <a:t>Continuously refine models based on prediction accuracy and new data inputs.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base" latinLnBrk="0"/>
                      <a:r>
                        <a:rPr lang="en-GB" sz="1100" dirty="0">
                          <a:effectLst/>
                          <a:latin typeface="Helvetica" pitchFamily="2" charset="0"/>
                        </a:rPr>
                        <a:t>Machine Learning Frameworks (TensorFlow)</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27154393"/>
                  </a:ext>
                </a:extLst>
              </a:tr>
            </a:tbl>
          </a:graphicData>
        </a:graphic>
      </p:graphicFrame>
      <p:sp>
        <p:nvSpPr>
          <p:cNvPr id="4" name="Rectangle 1">
            <a:extLst>
              <a:ext uri="{FF2B5EF4-FFF2-40B4-BE49-F238E27FC236}">
                <a16:creationId xmlns:a16="http://schemas.microsoft.com/office/drawing/2014/main" id="{DECCCA31-D5EC-8B8D-B560-74405088F321}"/>
              </a:ext>
            </a:extLst>
          </p:cNvPr>
          <p:cNvSpPr>
            <a:spLocks noChangeArrowheads="1"/>
          </p:cNvSpPr>
          <p:nvPr/>
        </p:nvSpPr>
        <p:spPr bwMode="auto">
          <a:xfrm>
            <a:off x="511255" y="1585085"/>
            <a:ext cx="1574066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AD" altLang="en-AD" sz="1600" b="1" i="0" u="sng" strike="noStrike" cap="none" normalizeH="0" baseline="0" dirty="0">
                <a:ln>
                  <a:noFill/>
                </a:ln>
                <a:solidFill>
                  <a:srgbClr val="00B0F0"/>
                </a:solidFill>
                <a:effectLst/>
                <a:latin typeface="Helvetica" pitchFamily="2" charset="0"/>
                <a:ea typeface="var(--font-fk-grotesk)"/>
              </a:rPr>
              <a:t>Example Workflow Breakdown Table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AD" altLang="en-AD" sz="2400" b="1" i="0" u="none" strike="noStrike" cap="none" normalizeH="0" baseline="0" dirty="0">
              <a:ln>
                <a:noFill/>
              </a:ln>
              <a:solidFill>
                <a:srgbClr val="00B0F0"/>
              </a:solidFill>
              <a:effectLst/>
              <a:latin typeface="Helvetica" pitchFamily="2" charset="0"/>
            </a:endParaRPr>
          </a:p>
        </p:txBody>
      </p:sp>
    </p:spTree>
    <p:extLst>
      <p:ext uri="{BB962C8B-B14F-4D97-AF65-F5344CB8AC3E}">
        <p14:creationId xmlns:p14="http://schemas.microsoft.com/office/powerpoint/2010/main" val="4081478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904607B-EFC7-23A6-2335-C2F8E32439F7}"/>
            </a:ext>
          </a:extLst>
        </p:cNvPr>
        <p:cNvGrpSpPr/>
        <p:nvPr/>
      </p:nvGrpSpPr>
      <p:grpSpPr>
        <a:xfrm>
          <a:off x="0" y="0"/>
          <a:ext cx="0" cy="0"/>
          <a:chOff x="0" y="0"/>
          <a:chExt cx="0" cy="0"/>
        </a:xfrm>
      </p:grpSpPr>
      <p:pic>
        <p:nvPicPr>
          <p:cNvPr id="5" name="Picture 4" descr="Angled shot of pen on a graph">
            <a:extLst>
              <a:ext uri="{FF2B5EF4-FFF2-40B4-BE49-F238E27FC236}">
                <a16:creationId xmlns:a16="http://schemas.microsoft.com/office/drawing/2014/main" id="{8ECD00AF-1EEB-61DE-B99B-F99BB0536DB1}"/>
              </a:ext>
            </a:extLst>
          </p:cNvPr>
          <p:cNvPicPr>
            <a:picLocks noChangeAspect="1"/>
          </p:cNvPicPr>
          <p:nvPr/>
        </p:nvPicPr>
        <p:blipFill>
          <a:blip r:embed="rId2"/>
          <a:srcRect t="7865" b="7865"/>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6B85E68D-919D-7CB1-B1E9-C823D943D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6221C53C-17FA-A21C-1A82-612ECA9721DC}"/>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endParaRPr lang="en-US" sz="1200" kern="1200">
              <a:solidFill>
                <a:srgbClr val="FFFFFF"/>
              </a:solidFill>
              <a:latin typeface="+mn-lt"/>
              <a:ea typeface="+mn-ea"/>
              <a:cs typeface="+mn-cs"/>
            </a:endParaRPr>
          </a:p>
        </p:txBody>
      </p:sp>
      <p:sp>
        <p:nvSpPr>
          <p:cNvPr id="6" name="Slide Number Placeholder 5">
            <a:extLst>
              <a:ext uri="{FF2B5EF4-FFF2-40B4-BE49-F238E27FC236}">
                <a16:creationId xmlns:a16="http://schemas.microsoft.com/office/drawing/2014/main" id="{80EA1651-DF57-F50F-7344-8A52B4D27B3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3FD839A-6A21-0E45-AC65-E52854697595}" type="slidenum">
              <a:rPr lang="en-US">
                <a:solidFill>
                  <a:srgbClr val="FFFFFF"/>
                </a:solidFill>
              </a:rPr>
              <a:pPr>
                <a:spcAft>
                  <a:spcPts val="600"/>
                </a:spcAft>
              </a:pPr>
              <a:t>25</a:t>
            </a:fld>
            <a:endParaRPr lang="en-US">
              <a:solidFill>
                <a:srgbClr val="FFFFFF"/>
              </a:solidFill>
            </a:endParaRPr>
          </a:p>
        </p:txBody>
      </p:sp>
      <p:sp>
        <p:nvSpPr>
          <p:cNvPr id="16" name="TextBox 15">
            <a:extLst>
              <a:ext uri="{FF2B5EF4-FFF2-40B4-BE49-F238E27FC236}">
                <a16:creationId xmlns:a16="http://schemas.microsoft.com/office/drawing/2014/main" id="{8EFCE016-9530-9873-3ACD-6D2AB07B2A0B}"/>
              </a:ext>
            </a:extLst>
          </p:cNvPr>
          <p:cNvSpPr txBox="1"/>
          <p:nvPr/>
        </p:nvSpPr>
        <p:spPr>
          <a:xfrm>
            <a:off x="3815255" y="2437666"/>
            <a:ext cx="7792812" cy="584775"/>
          </a:xfrm>
          <a:prstGeom prst="rect">
            <a:avLst/>
          </a:prstGeom>
          <a:solidFill>
            <a:schemeClr val="bg1"/>
          </a:solidFill>
        </p:spPr>
        <p:txBody>
          <a:bodyPr wrap="square">
            <a:spAutoFit/>
          </a:bodyPr>
          <a:lstStyle/>
          <a:p>
            <a:r>
              <a:rPr lang="en-GB" sz="3200" b="1" dirty="0">
                <a:solidFill>
                  <a:srgbClr val="00B0F0"/>
                </a:solidFill>
                <a:latin typeface="Helvetica" pitchFamily="2" charset="0"/>
              </a:rPr>
              <a:t>7. GLOSSARY :</a:t>
            </a:r>
          </a:p>
        </p:txBody>
      </p:sp>
    </p:spTree>
    <p:extLst>
      <p:ext uri="{BB962C8B-B14F-4D97-AF65-F5344CB8AC3E}">
        <p14:creationId xmlns:p14="http://schemas.microsoft.com/office/powerpoint/2010/main" val="5566026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49C4D4-DA58-CCB8-A4FF-B4BFB23487FB}"/>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50D1C5B3-B60D-4696-AE60-100D5EC8A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73EDDF53-0851-48D4-A466-6FE0DCE91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2" cy="1576446"/>
            <a:chOff x="0" y="0"/>
            <a:chExt cx="12192002" cy="1576446"/>
          </a:xfrm>
        </p:grpSpPr>
        <p:sp>
          <p:nvSpPr>
            <p:cNvPr id="27" name="Rectangle 26">
              <a:extLst>
                <a:ext uri="{FF2B5EF4-FFF2-40B4-BE49-F238E27FC236}">
                  <a16:creationId xmlns:a16="http://schemas.microsoft.com/office/drawing/2014/main" id="{D074D04C-85E8-4A3E-90D7-86A10AE048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097020A-86B6-43BD-A2AA-66AE72CA31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20C6C743-32FE-4E24-AA22-45D3B1C7C0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0A5001D-CA5A-A6D6-F940-3F16CC1C6413}"/>
              </a:ext>
            </a:extLst>
          </p:cNvPr>
          <p:cNvSpPr>
            <a:spLocks noGrp="1"/>
          </p:cNvSpPr>
          <p:nvPr>
            <p:ph type="title"/>
          </p:nvPr>
        </p:nvSpPr>
        <p:spPr>
          <a:xfrm>
            <a:off x="1371600" y="407695"/>
            <a:ext cx="9724030" cy="834251"/>
          </a:xfrm>
        </p:spPr>
        <p:txBody>
          <a:bodyPr anchor="ctr">
            <a:normAutofit/>
          </a:bodyPr>
          <a:lstStyle/>
          <a:p>
            <a:r>
              <a:rPr lang="en-GB" sz="4000" b="1" i="0" dirty="0">
                <a:solidFill>
                  <a:srgbClr val="FFFFFF"/>
                </a:solidFill>
                <a:effectLst/>
                <a:latin typeface="Helvetica" pitchFamily="2" charset="0"/>
              </a:rPr>
              <a:t>7. </a:t>
            </a:r>
            <a:r>
              <a:rPr lang="en-GB" sz="4000" b="1" i="0" dirty="0">
                <a:solidFill>
                  <a:srgbClr val="FFFF00"/>
                </a:solidFill>
                <a:effectLst/>
                <a:latin typeface="Helvetica" pitchFamily="2" charset="0"/>
              </a:rPr>
              <a:t>Glossary </a:t>
            </a:r>
            <a:endParaRPr lang="en-AD" sz="4000" b="1" dirty="0">
              <a:solidFill>
                <a:srgbClr val="FFFF00"/>
              </a:solidFill>
              <a:latin typeface="Helvetica" pitchFamily="2" charset="0"/>
            </a:endParaRPr>
          </a:p>
        </p:txBody>
      </p:sp>
      <p:sp>
        <p:nvSpPr>
          <p:cNvPr id="11" name="Footer Placeholder 10">
            <a:extLst>
              <a:ext uri="{FF2B5EF4-FFF2-40B4-BE49-F238E27FC236}">
                <a16:creationId xmlns:a16="http://schemas.microsoft.com/office/drawing/2014/main" id="{3AF67440-1D59-C298-1BCF-4F206F3B732E}"/>
              </a:ext>
            </a:extLst>
          </p:cNvPr>
          <p:cNvSpPr>
            <a:spLocks noGrp="1"/>
          </p:cNvSpPr>
          <p:nvPr>
            <p:ph type="ftr" sz="quarter" idx="11"/>
          </p:nvPr>
        </p:nvSpPr>
        <p:spPr>
          <a:xfrm rot="5400000">
            <a:off x="-1845594" y="1949450"/>
            <a:ext cx="4114800" cy="365125"/>
          </a:xfrm>
        </p:spPr>
        <p:txBody>
          <a:bodyPr>
            <a:normAutofit/>
          </a:bodyPr>
          <a:lstStyle/>
          <a:p>
            <a:pPr algn="l"/>
            <a:endParaRPr lang="en-AD" sz="1100">
              <a:solidFill>
                <a:srgbClr val="FFFFFF"/>
              </a:solidFill>
            </a:endParaRPr>
          </a:p>
        </p:txBody>
      </p:sp>
      <p:sp>
        <p:nvSpPr>
          <p:cNvPr id="13" name="Slide Number Placeholder 12">
            <a:extLst>
              <a:ext uri="{FF2B5EF4-FFF2-40B4-BE49-F238E27FC236}">
                <a16:creationId xmlns:a16="http://schemas.microsoft.com/office/drawing/2014/main" id="{5A0CDD65-F124-5F71-8DFF-77E119F8B1C0}"/>
              </a:ext>
            </a:extLst>
          </p:cNvPr>
          <p:cNvSpPr>
            <a:spLocks noGrp="1"/>
          </p:cNvSpPr>
          <p:nvPr>
            <p:ph type="sldNum" sz="quarter" idx="12"/>
          </p:nvPr>
        </p:nvSpPr>
        <p:spPr>
          <a:xfrm>
            <a:off x="11704320" y="6455664"/>
            <a:ext cx="448056" cy="365125"/>
          </a:xfrm>
        </p:spPr>
        <p:txBody>
          <a:bodyPr>
            <a:normAutofit/>
          </a:bodyPr>
          <a:lstStyle/>
          <a:p>
            <a:pPr>
              <a:spcAft>
                <a:spcPts val="600"/>
              </a:spcAft>
            </a:pPr>
            <a:fld id="{83FD839A-6A21-0E45-AC65-E52854697595}" type="slidenum">
              <a:rPr lang="en-AD" sz="1100">
                <a:solidFill>
                  <a:schemeClr val="tx1">
                    <a:lumMod val="50000"/>
                    <a:lumOff val="50000"/>
                  </a:schemeClr>
                </a:solidFill>
              </a:rPr>
              <a:pPr>
                <a:spcAft>
                  <a:spcPts val="600"/>
                </a:spcAft>
              </a:pPr>
              <a:t>26</a:t>
            </a:fld>
            <a:endParaRPr lang="en-AD" sz="1100">
              <a:solidFill>
                <a:schemeClr val="tx1">
                  <a:lumMod val="50000"/>
                  <a:lumOff val="50000"/>
                </a:schemeClr>
              </a:solidFill>
            </a:endParaRPr>
          </a:p>
        </p:txBody>
      </p:sp>
      <p:sp>
        <p:nvSpPr>
          <p:cNvPr id="4" name="Rectangle 1">
            <a:extLst>
              <a:ext uri="{FF2B5EF4-FFF2-40B4-BE49-F238E27FC236}">
                <a16:creationId xmlns:a16="http://schemas.microsoft.com/office/drawing/2014/main" id="{DECCCA31-D5EC-8B8D-B560-74405088F321}"/>
              </a:ext>
            </a:extLst>
          </p:cNvPr>
          <p:cNvSpPr>
            <a:spLocks noChangeArrowheads="1"/>
          </p:cNvSpPr>
          <p:nvPr/>
        </p:nvSpPr>
        <p:spPr bwMode="auto">
          <a:xfrm>
            <a:off x="511255" y="1585085"/>
            <a:ext cx="1574066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AD" altLang="en-AD" sz="1600" b="1" i="0" u="sng" strike="noStrike" cap="none" normalizeH="0" baseline="0" dirty="0">
                <a:ln>
                  <a:noFill/>
                </a:ln>
                <a:solidFill>
                  <a:srgbClr val="00B0F0"/>
                </a:solidFill>
                <a:effectLst/>
                <a:latin typeface="Helvetica" pitchFamily="2" charset="0"/>
                <a:ea typeface="var(--font-fk-grotesk)"/>
              </a:rPr>
              <a:t>Glossaire des termes Fintech :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AD" altLang="en-AD" sz="2400" b="1" i="0" u="none" strike="noStrike" cap="none" normalizeH="0" baseline="0" dirty="0">
              <a:ln>
                <a:noFill/>
              </a:ln>
              <a:solidFill>
                <a:srgbClr val="00B0F0"/>
              </a:solidFill>
              <a:effectLst/>
              <a:latin typeface="Helvetica" pitchFamily="2" charset="0"/>
            </a:endParaRPr>
          </a:p>
        </p:txBody>
      </p:sp>
      <p:sp>
        <p:nvSpPr>
          <p:cNvPr id="6" name="TextBox 5">
            <a:extLst>
              <a:ext uri="{FF2B5EF4-FFF2-40B4-BE49-F238E27FC236}">
                <a16:creationId xmlns:a16="http://schemas.microsoft.com/office/drawing/2014/main" id="{AD8F8167-4BB3-38B3-3147-79070F566B7E}"/>
              </a:ext>
            </a:extLst>
          </p:cNvPr>
          <p:cNvSpPr txBox="1"/>
          <p:nvPr/>
        </p:nvSpPr>
        <p:spPr>
          <a:xfrm>
            <a:off x="394370" y="2149266"/>
            <a:ext cx="5561588" cy="3647152"/>
          </a:xfrm>
          <a:prstGeom prst="rect">
            <a:avLst/>
          </a:prstGeom>
          <a:noFill/>
        </p:spPr>
        <p:txBody>
          <a:bodyPr wrap="square">
            <a:spAutoFit/>
          </a:bodyPr>
          <a:lstStyle/>
          <a:p>
            <a:r>
              <a:rPr lang="en-GB" sz="1100" b="1" dirty="0">
                <a:effectLst/>
                <a:latin typeface="Helvetica" pitchFamily="2" charset="0"/>
              </a:rPr>
              <a:t>Fintech:</a:t>
            </a:r>
            <a:r>
              <a:rPr lang="en-GB" sz="1100" dirty="0">
                <a:effectLst/>
                <a:latin typeface="Helvetica" pitchFamily="2" charset="0"/>
              </a:rPr>
              <a:t> Short for Financial Technology, it refers to the application of technology to improve and automate financial services1....</a:t>
            </a:r>
          </a:p>
          <a:p>
            <a:pPr algn="l"/>
            <a:r>
              <a:rPr lang="en-GB" sz="1100" dirty="0">
                <a:effectLst/>
                <a:latin typeface="Helvetica" pitchFamily="2" charset="0"/>
              </a:rPr>
              <a:t>•</a:t>
            </a:r>
          </a:p>
          <a:p>
            <a:r>
              <a:rPr lang="en-GB" sz="1100" b="1" dirty="0">
                <a:effectLst/>
                <a:latin typeface="Helvetica" pitchFamily="2" charset="0"/>
              </a:rPr>
              <a:t>Data Science:</a:t>
            </a:r>
            <a:r>
              <a:rPr lang="en-GB" sz="1100" dirty="0">
                <a:effectLst/>
                <a:latin typeface="Helvetica" pitchFamily="2" charset="0"/>
              </a:rPr>
              <a:t> An interdisciplinary field that uses scientific methods, processes, algorithms and systems to extract knowledge and insights from data1....</a:t>
            </a:r>
          </a:p>
          <a:p>
            <a:pPr algn="l"/>
            <a:r>
              <a:rPr lang="en-GB" sz="1100" dirty="0">
                <a:effectLst/>
                <a:latin typeface="Helvetica" pitchFamily="2" charset="0"/>
              </a:rPr>
              <a:t>•</a:t>
            </a:r>
          </a:p>
          <a:p>
            <a:r>
              <a:rPr lang="en-GB" sz="1100" b="1" dirty="0">
                <a:effectLst/>
                <a:latin typeface="Helvetica" pitchFamily="2" charset="0"/>
              </a:rPr>
              <a:t>Comparative Analysis:</a:t>
            </a:r>
            <a:r>
              <a:rPr lang="en-GB" sz="1100" dirty="0">
                <a:effectLst/>
                <a:latin typeface="Helvetica" pitchFamily="2" charset="0"/>
              </a:rPr>
              <a:t> The process of comparing different entities (e.g., assets) to identify similarities and differences, often to inform decision-making1....</a:t>
            </a:r>
          </a:p>
          <a:p>
            <a:pPr algn="l"/>
            <a:r>
              <a:rPr lang="en-GB" sz="1100" dirty="0">
                <a:effectLst/>
                <a:latin typeface="Helvetica" pitchFamily="2" charset="0"/>
              </a:rPr>
              <a:t>•</a:t>
            </a:r>
          </a:p>
          <a:p>
            <a:r>
              <a:rPr lang="en-GB" sz="1100" b="1" dirty="0">
                <a:effectLst/>
                <a:latin typeface="Helvetica" pitchFamily="2" charset="0"/>
              </a:rPr>
              <a:t>S&amp;P 500:</a:t>
            </a:r>
            <a:r>
              <a:rPr lang="en-GB" sz="1100" dirty="0">
                <a:effectLst/>
                <a:latin typeface="Helvetica" pitchFamily="2" charset="0"/>
              </a:rPr>
              <a:t> A stock market index that represents the performance of 500 of the largest publicly traded companies in the United States1....</a:t>
            </a:r>
          </a:p>
          <a:p>
            <a:pPr algn="l"/>
            <a:r>
              <a:rPr lang="en-GB" sz="1100" dirty="0">
                <a:effectLst/>
                <a:latin typeface="Helvetica" pitchFamily="2" charset="0"/>
              </a:rPr>
              <a:t>•</a:t>
            </a:r>
          </a:p>
          <a:p>
            <a:r>
              <a:rPr lang="en-GB" sz="1100" b="1" dirty="0">
                <a:effectLst/>
                <a:latin typeface="Helvetica" pitchFamily="2" charset="0"/>
              </a:rPr>
              <a:t>Bitcoin:</a:t>
            </a:r>
            <a:r>
              <a:rPr lang="en-GB" sz="1100" dirty="0">
                <a:effectLst/>
                <a:latin typeface="Helvetica" pitchFamily="2" charset="0"/>
              </a:rPr>
              <a:t> A decentralised digital currency, without a central bank or single administrator, that can be sent from user to user on the peer-to-peer bitcoin network without the need for intermediaries1....</a:t>
            </a:r>
          </a:p>
          <a:p>
            <a:pPr algn="l"/>
            <a:r>
              <a:rPr lang="en-GB" sz="1100" dirty="0">
                <a:effectLst/>
                <a:latin typeface="Helvetica" pitchFamily="2" charset="0"/>
              </a:rPr>
              <a:t>•</a:t>
            </a:r>
          </a:p>
          <a:p>
            <a:r>
              <a:rPr lang="en-GB" sz="1100" b="1" dirty="0">
                <a:effectLst/>
                <a:latin typeface="Helvetica" pitchFamily="2" charset="0"/>
              </a:rPr>
              <a:t>Financial Asset:</a:t>
            </a:r>
            <a:r>
              <a:rPr lang="en-GB" sz="1100" dirty="0">
                <a:effectLst/>
                <a:latin typeface="Helvetica" pitchFamily="2" charset="0"/>
              </a:rPr>
              <a:t> A liquid resource that gets its value from a contractual claim of what it represents1....</a:t>
            </a:r>
          </a:p>
          <a:p>
            <a:pPr algn="l"/>
            <a:r>
              <a:rPr lang="en-GB" sz="1100" dirty="0">
                <a:effectLst/>
                <a:latin typeface="Helvetica" pitchFamily="2" charset="0"/>
              </a:rPr>
              <a:t>•</a:t>
            </a:r>
          </a:p>
          <a:p>
            <a:r>
              <a:rPr lang="en-GB" sz="1100" b="1" dirty="0">
                <a:effectLst/>
                <a:latin typeface="Helvetica" pitchFamily="2" charset="0"/>
              </a:rPr>
              <a:t>Predictive Analysis:</a:t>
            </a:r>
            <a:r>
              <a:rPr lang="en-GB" sz="1100" dirty="0">
                <a:effectLst/>
                <a:latin typeface="Helvetica" pitchFamily="2" charset="0"/>
              </a:rPr>
              <a:t> The use of data, statistical algorithms and machine learning techniques to identify the likelihood of future outcomes based on historical data1...</a:t>
            </a:r>
          </a:p>
        </p:txBody>
      </p:sp>
      <p:pic>
        <p:nvPicPr>
          <p:cNvPr id="7" name="Picture 6">
            <a:extLst>
              <a:ext uri="{FF2B5EF4-FFF2-40B4-BE49-F238E27FC236}">
                <a16:creationId xmlns:a16="http://schemas.microsoft.com/office/drawing/2014/main" id="{043426D4-4DA3-7EE6-4C05-2D0C240089F7}"/>
              </a:ext>
            </a:extLst>
          </p:cNvPr>
          <p:cNvPicPr>
            <a:picLocks noChangeAspect="1"/>
          </p:cNvPicPr>
          <p:nvPr/>
        </p:nvPicPr>
        <p:blipFill>
          <a:blip r:embed="rId2"/>
          <a:stretch>
            <a:fillRect/>
          </a:stretch>
        </p:blipFill>
        <p:spPr>
          <a:xfrm>
            <a:off x="6279704" y="2292971"/>
            <a:ext cx="5424616" cy="305134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4320485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DEBEF19-8B7A-0D9D-0A4C-26476C531097}"/>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B34CF7B-A80B-780A-5E67-EFC082F48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E3E914FF-EAC4-BA3D-3AF8-DC61EF1C87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2" cy="1576446"/>
            <a:chOff x="0" y="0"/>
            <a:chExt cx="12192002" cy="1576446"/>
          </a:xfrm>
        </p:grpSpPr>
        <p:sp>
          <p:nvSpPr>
            <p:cNvPr id="27" name="Rectangle 26">
              <a:extLst>
                <a:ext uri="{FF2B5EF4-FFF2-40B4-BE49-F238E27FC236}">
                  <a16:creationId xmlns:a16="http://schemas.microsoft.com/office/drawing/2014/main" id="{8D8BA0D6-20A6-68B0-5CD0-3C860182B1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A59D601-B019-7F16-FFBC-CEB77844D1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8C5FE8A8-A53D-2CBF-2292-6FCE3C6B30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7C4CC4-38E1-1EE0-8F6A-468D38B5C80D}"/>
              </a:ext>
            </a:extLst>
          </p:cNvPr>
          <p:cNvSpPr>
            <a:spLocks noGrp="1"/>
          </p:cNvSpPr>
          <p:nvPr>
            <p:ph type="title"/>
          </p:nvPr>
        </p:nvSpPr>
        <p:spPr>
          <a:xfrm>
            <a:off x="1371600" y="407695"/>
            <a:ext cx="9724030" cy="834251"/>
          </a:xfrm>
        </p:spPr>
        <p:txBody>
          <a:bodyPr anchor="ctr">
            <a:normAutofit/>
          </a:bodyPr>
          <a:lstStyle/>
          <a:p>
            <a:r>
              <a:rPr lang="en-GB" sz="4000" b="1" i="0" dirty="0">
                <a:solidFill>
                  <a:srgbClr val="FFFFFF"/>
                </a:solidFill>
                <a:effectLst/>
                <a:latin typeface="Helvetica" pitchFamily="2" charset="0"/>
              </a:rPr>
              <a:t>7A. </a:t>
            </a:r>
            <a:r>
              <a:rPr lang="en-GB" sz="4000" b="1" dirty="0">
                <a:solidFill>
                  <a:srgbClr val="FF0000"/>
                </a:solidFill>
                <a:latin typeface="Helvetica" pitchFamily="2" charset="0"/>
              </a:rPr>
              <a:t>GLOSSARY2</a:t>
            </a:r>
            <a:r>
              <a:rPr lang="en-GB" sz="4000" b="1" i="0" dirty="0">
                <a:solidFill>
                  <a:srgbClr val="FFFF00"/>
                </a:solidFill>
                <a:effectLst/>
                <a:latin typeface="Helvetica" pitchFamily="2" charset="0"/>
              </a:rPr>
              <a:t>. </a:t>
            </a:r>
            <a:endParaRPr lang="en-AD" sz="4000" b="1" dirty="0">
              <a:solidFill>
                <a:srgbClr val="FFFF00"/>
              </a:solidFill>
              <a:latin typeface="Helvetica" pitchFamily="2" charset="0"/>
            </a:endParaRPr>
          </a:p>
        </p:txBody>
      </p:sp>
      <p:sp>
        <p:nvSpPr>
          <p:cNvPr id="11" name="Footer Placeholder 10">
            <a:extLst>
              <a:ext uri="{FF2B5EF4-FFF2-40B4-BE49-F238E27FC236}">
                <a16:creationId xmlns:a16="http://schemas.microsoft.com/office/drawing/2014/main" id="{0BC56043-F63E-9C8D-7F07-27EE79199182}"/>
              </a:ext>
            </a:extLst>
          </p:cNvPr>
          <p:cNvSpPr>
            <a:spLocks noGrp="1"/>
          </p:cNvSpPr>
          <p:nvPr>
            <p:ph type="ftr" sz="quarter" idx="11"/>
          </p:nvPr>
        </p:nvSpPr>
        <p:spPr>
          <a:xfrm rot="5400000">
            <a:off x="-1845594" y="1949450"/>
            <a:ext cx="4114800" cy="365125"/>
          </a:xfrm>
        </p:spPr>
        <p:txBody>
          <a:bodyPr>
            <a:normAutofit/>
          </a:bodyPr>
          <a:lstStyle/>
          <a:p>
            <a:pPr algn="l"/>
            <a:endParaRPr lang="en-AD" sz="1100">
              <a:solidFill>
                <a:srgbClr val="FFFFFF"/>
              </a:solidFill>
            </a:endParaRPr>
          </a:p>
        </p:txBody>
      </p:sp>
      <p:sp>
        <p:nvSpPr>
          <p:cNvPr id="13" name="Slide Number Placeholder 12">
            <a:extLst>
              <a:ext uri="{FF2B5EF4-FFF2-40B4-BE49-F238E27FC236}">
                <a16:creationId xmlns:a16="http://schemas.microsoft.com/office/drawing/2014/main" id="{1BD4F4C1-892D-7D84-8ABD-02A7A9452B3D}"/>
              </a:ext>
            </a:extLst>
          </p:cNvPr>
          <p:cNvSpPr>
            <a:spLocks noGrp="1"/>
          </p:cNvSpPr>
          <p:nvPr>
            <p:ph type="sldNum" sz="quarter" idx="12"/>
          </p:nvPr>
        </p:nvSpPr>
        <p:spPr>
          <a:xfrm>
            <a:off x="11704320" y="6455664"/>
            <a:ext cx="448056" cy="365125"/>
          </a:xfrm>
        </p:spPr>
        <p:txBody>
          <a:bodyPr>
            <a:normAutofit/>
          </a:bodyPr>
          <a:lstStyle/>
          <a:p>
            <a:pPr>
              <a:spcAft>
                <a:spcPts val="600"/>
              </a:spcAft>
            </a:pPr>
            <a:fld id="{83FD839A-6A21-0E45-AC65-E52854697595}" type="slidenum">
              <a:rPr lang="en-AD" sz="1100">
                <a:solidFill>
                  <a:schemeClr val="tx1">
                    <a:lumMod val="50000"/>
                    <a:lumOff val="50000"/>
                  </a:schemeClr>
                </a:solidFill>
              </a:rPr>
              <a:pPr>
                <a:spcAft>
                  <a:spcPts val="600"/>
                </a:spcAft>
              </a:pPr>
              <a:t>27</a:t>
            </a:fld>
            <a:endParaRPr lang="en-AD" sz="1100">
              <a:solidFill>
                <a:schemeClr val="tx1">
                  <a:lumMod val="50000"/>
                  <a:lumOff val="50000"/>
                </a:schemeClr>
              </a:solidFill>
            </a:endParaRPr>
          </a:p>
        </p:txBody>
      </p:sp>
      <p:sp>
        <p:nvSpPr>
          <p:cNvPr id="4" name="Rectangle 1">
            <a:extLst>
              <a:ext uri="{FF2B5EF4-FFF2-40B4-BE49-F238E27FC236}">
                <a16:creationId xmlns:a16="http://schemas.microsoft.com/office/drawing/2014/main" id="{625542AF-5E3D-D6F5-BB69-5F4307912C4C}"/>
              </a:ext>
            </a:extLst>
          </p:cNvPr>
          <p:cNvSpPr>
            <a:spLocks noChangeArrowheads="1"/>
          </p:cNvSpPr>
          <p:nvPr/>
        </p:nvSpPr>
        <p:spPr bwMode="auto">
          <a:xfrm>
            <a:off x="511255" y="1585085"/>
            <a:ext cx="1574066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AD" altLang="en-AD" sz="1600" b="1" i="0" u="sng" strike="noStrike" cap="none" normalizeH="0" baseline="0" dirty="0">
                <a:ln>
                  <a:noFill/>
                </a:ln>
                <a:solidFill>
                  <a:srgbClr val="00B0F0"/>
                </a:solidFill>
                <a:effectLst/>
                <a:latin typeface="Helvetica" pitchFamily="2" charset="0"/>
                <a:ea typeface="var(--font-fk-grotesk)"/>
              </a:rPr>
              <a:t>Glossaire des termes Fintech 2 :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AD" altLang="en-AD" sz="2400" b="1" i="0" u="none" strike="noStrike" cap="none" normalizeH="0" baseline="0" dirty="0">
              <a:ln>
                <a:noFill/>
              </a:ln>
              <a:solidFill>
                <a:srgbClr val="00B0F0"/>
              </a:solidFill>
              <a:effectLst/>
              <a:latin typeface="Helvetica" pitchFamily="2" charset="0"/>
            </a:endParaRPr>
          </a:p>
        </p:txBody>
      </p:sp>
      <p:sp>
        <p:nvSpPr>
          <p:cNvPr id="5" name="TextBox 4">
            <a:extLst>
              <a:ext uri="{FF2B5EF4-FFF2-40B4-BE49-F238E27FC236}">
                <a16:creationId xmlns:a16="http://schemas.microsoft.com/office/drawing/2014/main" id="{13554057-D63E-6C05-FA1A-A683AFAD1DAB}"/>
              </a:ext>
            </a:extLst>
          </p:cNvPr>
          <p:cNvSpPr txBox="1"/>
          <p:nvPr/>
        </p:nvSpPr>
        <p:spPr>
          <a:xfrm>
            <a:off x="423610" y="2019588"/>
            <a:ext cx="6496954" cy="4154984"/>
          </a:xfrm>
          <a:prstGeom prst="rect">
            <a:avLst/>
          </a:prstGeom>
          <a:noFill/>
        </p:spPr>
        <p:txBody>
          <a:bodyPr wrap="square">
            <a:spAutoFit/>
          </a:bodyPr>
          <a:lstStyle/>
          <a:p>
            <a:pPr algn="l">
              <a:buFont typeface="+mj-lt"/>
              <a:buAutoNum type="arabicPeriod"/>
            </a:pPr>
            <a:r>
              <a:rPr lang="en-GB" sz="1100" b="1" i="0" dirty="0">
                <a:effectLst/>
                <a:latin typeface="Helvetica" pitchFamily="2" charset="0"/>
              </a:rPr>
              <a:t>ETF (Exchange-Traded Fund):</a:t>
            </a:r>
            <a:br>
              <a:rPr lang="en-GB" sz="1100" b="0" i="0" dirty="0">
                <a:effectLst/>
                <a:latin typeface="Helvetica" pitchFamily="2" charset="0"/>
              </a:rPr>
            </a:br>
            <a:r>
              <a:rPr lang="en-GB" sz="1100" b="0" i="0" dirty="0">
                <a:effectLst/>
                <a:latin typeface="Helvetica" pitchFamily="2" charset="0"/>
              </a:rPr>
              <a:t>An ETF is a type of investment fund that holds a basket of assets such as stocks, bonds, or commodities and trades on stock exchanges like individual stocks.</a:t>
            </a:r>
          </a:p>
          <a:p>
            <a:pPr algn="l">
              <a:buFont typeface="+mj-lt"/>
              <a:buAutoNum type="arabicPeriod"/>
            </a:pPr>
            <a:endParaRPr lang="en-GB" sz="1100" b="0" i="0" dirty="0">
              <a:effectLst/>
              <a:latin typeface="Helvetica" pitchFamily="2" charset="0"/>
            </a:endParaRPr>
          </a:p>
          <a:p>
            <a:pPr algn="l">
              <a:buFont typeface="+mj-lt"/>
              <a:buAutoNum type="arabicPeriod"/>
            </a:pPr>
            <a:r>
              <a:rPr lang="en-GB" sz="1100" b="1" i="0" dirty="0">
                <a:effectLst/>
                <a:latin typeface="Helvetica" pitchFamily="2" charset="0"/>
              </a:rPr>
              <a:t>Commodity vs Shares</a:t>
            </a:r>
            <a:r>
              <a:rPr lang="en-GB" sz="1100" b="1" dirty="0">
                <a:latin typeface="Helvetica" pitchFamily="2" charset="0"/>
              </a:rPr>
              <a:t> : </a:t>
            </a:r>
            <a:endParaRPr lang="en-GB" sz="1100" b="1" i="0" dirty="0">
              <a:effectLst/>
              <a:latin typeface="Helvetica" pitchFamily="2" charset="0"/>
            </a:endParaRPr>
          </a:p>
          <a:p>
            <a:pPr algn="l"/>
            <a:r>
              <a:rPr lang="en-GB" sz="1100" b="0" i="0" dirty="0">
                <a:effectLst/>
                <a:latin typeface="Helvetica" pitchFamily="2" charset="0"/>
              </a:rPr>
              <a:t>Commodity = A raw material or primary agricultural product (e.g., gold, oil) that can be traded on financial markets.</a:t>
            </a:r>
          </a:p>
          <a:p>
            <a:pPr algn="l"/>
            <a:r>
              <a:rPr lang="en-GB" sz="1100" b="0" i="0" dirty="0">
                <a:effectLst/>
                <a:latin typeface="Helvetica" pitchFamily="2" charset="0"/>
              </a:rPr>
              <a:t>Shares =  Units of ownership in a company that represent a claim on its profits and assets.</a:t>
            </a:r>
          </a:p>
          <a:p>
            <a:pPr algn="l"/>
            <a:endParaRPr lang="en-GB" sz="1100" b="0" i="0" dirty="0">
              <a:effectLst/>
              <a:latin typeface="Helvetica" pitchFamily="2" charset="0"/>
            </a:endParaRPr>
          </a:p>
          <a:p>
            <a:pPr algn="l"/>
            <a:r>
              <a:rPr lang="en-GB" sz="1100" b="1" i="0" dirty="0">
                <a:effectLst/>
                <a:latin typeface="Helvetica" pitchFamily="2" charset="0"/>
              </a:rPr>
              <a:t>3. Wall Street :</a:t>
            </a:r>
            <a:br>
              <a:rPr lang="en-GB" sz="1100" b="0" i="0" dirty="0">
                <a:effectLst/>
                <a:latin typeface="Helvetica" pitchFamily="2" charset="0"/>
              </a:rPr>
            </a:br>
            <a:r>
              <a:rPr lang="en-GB" sz="1100" b="0" i="0" dirty="0">
                <a:effectLst/>
                <a:latin typeface="Helvetica" pitchFamily="2" charset="0"/>
              </a:rPr>
              <a:t>Wall Street refers to the financial district in New York City, symbolizing the U.S. financial markets, including stock exchanges, investment banks, and hedge funds.</a:t>
            </a:r>
          </a:p>
          <a:p>
            <a:pPr algn="l"/>
            <a:endParaRPr lang="en-GB" sz="1100" b="0" i="0" dirty="0">
              <a:effectLst/>
              <a:latin typeface="Helvetica" pitchFamily="2" charset="0"/>
            </a:endParaRPr>
          </a:p>
          <a:p>
            <a:pPr algn="l"/>
            <a:r>
              <a:rPr lang="en-GB" sz="1100" b="1" i="0" dirty="0">
                <a:effectLst/>
                <a:latin typeface="Helvetica" pitchFamily="2" charset="0"/>
              </a:rPr>
              <a:t>4. Sharpe Ratio :</a:t>
            </a:r>
            <a:br>
              <a:rPr lang="en-GB" sz="1100" b="0" i="0" dirty="0">
                <a:effectLst/>
                <a:latin typeface="Helvetica" pitchFamily="2" charset="0"/>
              </a:rPr>
            </a:br>
            <a:r>
              <a:rPr lang="en-GB" sz="1100" b="0" i="0" dirty="0">
                <a:effectLst/>
                <a:latin typeface="Helvetica" pitchFamily="2" charset="0"/>
              </a:rPr>
              <a:t>The Sharpe ratio measures risk-adjusted returns by comparing an investment's excess return (over a risk-free rate) to its volatility. A higher Sharpe ratio indicates better risk-adjusted performance</a:t>
            </a:r>
            <a:endParaRPr lang="en-GB" sz="1100" dirty="0">
              <a:latin typeface="Helvetica" pitchFamily="2" charset="0"/>
            </a:endParaRPr>
          </a:p>
          <a:p>
            <a:pPr algn="l"/>
            <a:endParaRPr lang="en-GB" sz="1100" b="0" i="0" dirty="0">
              <a:effectLst/>
              <a:latin typeface="Helvetica" pitchFamily="2" charset="0"/>
            </a:endParaRPr>
          </a:p>
          <a:p>
            <a:pPr algn="l"/>
            <a:r>
              <a:rPr lang="en-GB" sz="1100" b="1" i="0" dirty="0">
                <a:effectLst/>
                <a:latin typeface="Helvetica" pitchFamily="2" charset="0"/>
              </a:rPr>
              <a:t>5. Hedge Fund:</a:t>
            </a:r>
            <a:br>
              <a:rPr lang="en-GB" sz="1100" b="0" i="0" dirty="0">
                <a:effectLst/>
                <a:latin typeface="Helvetica" pitchFamily="2" charset="0"/>
              </a:rPr>
            </a:br>
            <a:r>
              <a:rPr lang="en-GB" sz="1100" b="0" i="0" dirty="0">
                <a:effectLst/>
                <a:latin typeface="Helvetica" pitchFamily="2" charset="0"/>
              </a:rPr>
              <a:t>A hedge fund is an investment fund that uses various strategies (e.g., leverage, derivatives) to achieve high returns for wealthy investors or institutions.</a:t>
            </a:r>
          </a:p>
          <a:p>
            <a:pPr algn="l"/>
            <a:endParaRPr lang="en-GB" sz="1100" b="1" i="0" dirty="0">
              <a:effectLst/>
              <a:latin typeface="Helvetica" pitchFamily="2" charset="0"/>
            </a:endParaRPr>
          </a:p>
          <a:p>
            <a:pPr algn="l"/>
            <a:r>
              <a:rPr lang="en-GB" sz="1100" b="1" i="0" dirty="0">
                <a:effectLst/>
                <a:latin typeface="Helvetica" pitchFamily="2" charset="0"/>
              </a:rPr>
              <a:t>6. NASDAQ :</a:t>
            </a:r>
            <a:br>
              <a:rPr lang="en-GB" sz="1100" b="0" i="0" dirty="0">
                <a:effectLst/>
                <a:latin typeface="Helvetica" pitchFamily="2" charset="0"/>
              </a:rPr>
            </a:br>
            <a:r>
              <a:rPr lang="en-GB" sz="1100" b="0" i="0" dirty="0">
                <a:effectLst/>
                <a:latin typeface="Helvetica" pitchFamily="2" charset="0"/>
              </a:rPr>
              <a:t>The NASDAQ is a U.S.-based stock exchange known for its focus on technology and growth-oriented companies.</a:t>
            </a:r>
          </a:p>
        </p:txBody>
      </p:sp>
      <p:pic>
        <p:nvPicPr>
          <p:cNvPr id="8" name="Picture 7">
            <a:extLst>
              <a:ext uri="{FF2B5EF4-FFF2-40B4-BE49-F238E27FC236}">
                <a16:creationId xmlns:a16="http://schemas.microsoft.com/office/drawing/2014/main" id="{E6E95869-685A-4F30-506C-7604F4B139E2}"/>
              </a:ext>
            </a:extLst>
          </p:cNvPr>
          <p:cNvPicPr>
            <a:picLocks noChangeAspect="1"/>
          </p:cNvPicPr>
          <p:nvPr/>
        </p:nvPicPr>
        <p:blipFill>
          <a:blip r:embed="rId2"/>
          <a:stretch>
            <a:fillRect/>
          </a:stretch>
        </p:blipFill>
        <p:spPr>
          <a:xfrm>
            <a:off x="7478829" y="2008342"/>
            <a:ext cx="4324921" cy="326171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4963777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458DB3E-60D9-6242-526E-BD561D46BE50}"/>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C33FF77-1E6C-BF62-265C-EB8E8E028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5D868B4D-07EE-9366-0120-F0210B712CF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2" cy="1576446"/>
            <a:chOff x="0" y="0"/>
            <a:chExt cx="12192002" cy="1576446"/>
          </a:xfrm>
        </p:grpSpPr>
        <p:sp>
          <p:nvSpPr>
            <p:cNvPr id="27" name="Rectangle 26">
              <a:extLst>
                <a:ext uri="{FF2B5EF4-FFF2-40B4-BE49-F238E27FC236}">
                  <a16:creationId xmlns:a16="http://schemas.microsoft.com/office/drawing/2014/main" id="{5CC82046-9DA1-E7F6-787F-638BA82B24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0FEB95E-61B3-94B5-908B-F94D792FFD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F6A9E1E-071C-51BA-9D5D-43468E2135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ECD8F53-7860-B0F3-559D-F7AB88F590B7}"/>
              </a:ext>
            </a:extLst>
          </p:cNvPr>
          <p:cNvSpPr>
            <a:spLocks noGrp="1"/>
          </p:cNvSpPr>
          <p:nvPr>
            <p:ph type="title"/>
          </p:nvPr>
        </p:nvSpPr>
        <p:spPr>
          <a:xfrm>
            <a:off x="1371600" y="407695"/>
            <a:ext cx="9724030" cy="834251"/>
          </a:xfrm>
        </p:spPr>
        <p:txBody>
          <a:bodyPr anchor="ctr">
            <a:normAutofit/>
          </a:bodyPr>
          <a:lstStyle/>
          <a:p>
            <a:r>
              <a:rPr lang="en-GB" sz="4000" b="1" i="0" dirty="0">
                <a:solidFill>
                  <a:srgbClr val="FFFFFF"/>
                </a:solidFill>
                <a:effectLst/>
                <a:latin typeface="Helvetica" pitchFamily="2" charset="0"/>
              </a:rPr>
              <a:t>7</a:t>
            </a:r>
            <a:r>
              <a:rPr lang="en-GB" sz="4000" b="1" dirty="0">
                <a:solidFill>
                  <a:srgbClr val="FFFFFF"/>
                </a:solidFill>
                <a:latin typeface="Helvetica" pitchFamily="2" charset="0"/>
              </a:rPr>
              <a:t>B</a:t>
            </a:r>
            <a:r>
              <a:rPr lang="en-GB" sz="4000" b="1" i="0" dirty="0">
                <a:solidFill>
                  <a:srgbClr val="FFFFFF"/>
                </a:solidFill>
                <a:effectLst/>
                <a:latin typeface="Helvetica" pitchFamily="2" charset="0"/>
              </a:rPr>
              <a:t>. </a:t>
            </a:r>
            <a:r>
              <a:rPr lang="en-GB" sz="4000" b="1" dirty="0">
                <a:solidFill>
                  <a:srgbClr val="FF0000"/>
                </a:solidFill>
                <a:latin typeface="Helvetica" pitchFamily="2" charset="0"/>
              </a:rPr>
              <a:t>GLOSSARY3 : </a:t>
            </a:r>
            <a:endParaRPr lang="en-AD" sz="4000" b="1" dirty="0">
              <a:solidFill>
                <a:srgbClr val="FFFF00"/>
              </a:solidFill>
              <a:latin typeface="Helvetica" pitchFamily="2" charset="0"/>
            </a:endParaRPr>
          </a:p>
        </p:txBody>
      </p:sp>
      <p:sp>
        <p:nvSpPr>
          <p:cNvPr id="11" name="Footer Placeholder 10">
            <a:extLst>
              <a:ext uri="{FF2B5EF4-FFF2-40B4-BE49-F238E27FC236}">
                <a16:creationId xmlns:a16="http://schemas.microsoft.com/office/drawing/2014/main" id="{60377670-56CC-0CA4-3CF2-46415E4E125C}"/>
              </a:ext>
            </a:extLst>
          </p:cNvPr>
          <p:cNvSpPr>
            <a:spLocks noGrp="1"/>
          </p:cNvSpPr>
          <p:nvPr>
            <p:ph type="ftr" sz="quarter" idx="11"/>
          </p:nvPr>
        </p:nvSpPr>
        <p:spPr>
          <a:xfrm rot="5400000">
            <a:off x="-1845594" y="1949450"/>
            <a:ext cx="4114800" cy="365125"/>
          </a:xfrm>
        </p:spPr>
        <p:txBody>
          <a:bodyPr>
            <a:normAutofit/>
          </a:bodyPr>
          <a:lstStyle/>
          <a:p>
            <a:pPr algn="l"/>
            <a:endParaRPr lang="en-AD" sz="1100">
              <a:solidFill>
                <a:srgbClr val="FFFFFF"/>
              </a:solidFill>
            </a:endParaRPr>
          </a:p>
        </p:txBody>
      </p:sp>
      <p:sp>
        <p:nvSpPr>
          <p:cNvPr id="13" name="Slide Number Placeholder 12">
            <a:extLst>
              <a:ext uri="{FF2B5EF4-FFF2-40B4-BE49-F238E27FC236}">
                <a16:creationId xmlns:a16="http://schemas.microsoft.com/office/drawing/2014/main" id="{9ACBAD8C-D35B-4322-8D01-39FB93F4ED49}"/>
              </a:ext>
            </a:extLst>
          </p:cNvPr>
          <p:cNvSpPr>
            <a:spLocks noGrp="1"/>
          </p:cNvSpPr>
          <p:nvPr>
            <p:ph type="sldNum" sz="quarter" idx="12"/>
          </p:nvPr>
        </p:nvSpPr>
        <p:spPr>
          <a:xfrm>
            <a:off x="11704320" y="6455664"/>
            <a:ext cx="448056" cy="365125"/>
          </a:xfrm>
        </p:spPr>
        <p:txBody>
          <a:bodyPr>
            <a:normAutofit/>
          </a:bodyPr>
          <a:lstStyle/>
          <a:p>
            <a:pPr>
              <a:spcAft>
                <a:spcPts val="600"/>
              </a:spcAft>
            </a:pPr>
            <a:fld id="{83FD839A-6A21-0E45-AC65-E52854697595}" type="slidenum">
              <a:rPr lang="en-AD" sz="1100">
                <a:solidFill>
                  <a:schemeClr val="tx1">
                    <a:lumMod val="50000"/>
                    <a:lumOff val="50000"/>
                  </a:schemeClr>
                </a:solidFill>
              </a:rPr>
              <a:pPr>
                <a:spcAft>
                  <a:spcPts val="600"/>
                </a:spcAft>
              </a:pPr>
              <a:t>28</a:t>
            </a:fld>
            <a:endParaRPr lang="en-AD" sz="1100">
              <a:solidFill>
                <a:schemeClr val="tx1">
                  <a:lumMod val="50000"/>
                  <a:lumOff val="50000"/>
                </a:schemeClr>
              </a:solidFill>
            </a:endParaRPr>
          </a:p>
        </p:txBody>
      </p:sp>
      <p:sp>
        <p:nvSpPr>
          <p:cNvPr id="4" name="Rectangle 1">
            <a:extLst>
              <a:ext uri="{FF2B5EF4-FFF2-40B4-BE49-F238E27FC236}">
                <a16:creationId xmlns:a16="http://schemas.microsoft.com/office/drawing/2014/main" id="{890CBAB5-3414-9CB3-6247-D30D80C3A1F8}"/>
              </a:ext>
            </a:extLst>
          </p:cNvPr>
          <p:cNvSpPr>
            <a:spLocks noChangeArrowheads="1"/>
          </p:cNvSpPr>
          <p:nvPr/>
        </p:nvSpPr>
        <p:spPr bwMode="auto">
          <a:xfrm>
            <a:off x="511255" y="1585085"/>
            <a:ext cx="1574066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AD" altLang="en-AD" sz="1600" b="1" i="0" u="sng" strike="noStrike" cap="none" normalizeH="0" baseline="0" dirty="0">
                <a:ln>
                  <a:noFill/>
                </a:ln>
                <a:solidFill>
                  <a:srgbClr val="00B0F0"/>
                </a:solidFill>
                <a:effectLst/>
                <a:latin typeface="Helvetica" pitchFamily="2" charset="0"/>
                <a:ea typeface="var(--font-fk-grotesk)"/>
              </a:rPr>
              <a:t>Glossaire des termes Fintech / DeFi (Decentralized Finance)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AD" altLang="en-AD" sz="2400" b="1" i="0" u="none" strike="noStrike" cap="none" normalizeH="0" baseline="0" dirty="0">
              <a:ln>
                <a:noFill/>
              </a:ln>
              <a:solidFill>
                <a:srgbClr val="00B0F0"/>
              </a:solidFill>
              <a:effectLst/>
              <a:latin typeface="Helvetica" pitchFamily="2" charset="0"/>
            </a:endParaRPr>
          </a:p>
        </p:txBody>
      </p:sp>
      <p:pic>
        <p:nvPicPr>
          <p:cNvPr id="7" name="Picture 6">
            <a:extLst>
              <a:ext uri="{FF2B5EF4-FFF2-40B4-BE49-F238E27FC236}">
                <a16:creationId xmlns:a16="http://schemas.microsoft.com/office/drawing/2014/main" id="{23739AD0-964A-B9CC-4AD9-D78F9EA35F67}"/>
              </a:ext>
            </a:extLst>
          </p:cNvPr>
          <p:cNvPicPr>
            <a:picLocks noChangeAspect="1"/>
          </p:cNvPicPr>
          <p:nvPr/>
        </p:nvPicPr>
        <p:blipFill>
          <a:blip r:embed="rId2"/>
          <a:stretch>
            <a:fillRect/>
          </a:stretch>
        </p:blipFill>
        <p:spPr>
          <a:xfrm>
            <a:off x="7646772" y="2292971"/>
            <a:ext cx="3904735" cy="390473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6" name="TextBox 5">
            <a:extLst>
              <a:ext uri="{FF2B5EF4-FFF2-40B4-BE49-F238E27FC236}">
                <a16:creationId xmlns:a16="http://schemas.microsoft.com/office/drawing/2014/main" id="{5525CE60-97D4-AA91-5C03-FF0A6621382E}"/>
              </a:ext>
            </a:extLst>
          </p:cNvPr>
          <p:cNvSpPr txBox="1"/>
          <p:nvPr/>
        </p:nvSpPr>
        <p:spPr>
          <a:xfrm>
            <a:off x="394369" y="2132012"/>
            <a:ext cx="6671616" cy="4324261"/>
          </a:xfrm>
          <a:prstGeom prst="rect">
            <a:avLst/>
          </a:prstGeom>
          <a:noFill/>
        </p:spPr>
        <p:txBody>
          <a:bodyPr wrap="square">
            <a:spAutoFit/>
          </a:bodyPr>
          <a:lstStyle/>
          <a:p>
            <a:r>
              <a:rPr lang="en-AD" sz="1100" b="1" dirty="0">
                <a:latin typeface="Helvetica" pitchFamily="2" charset="0"/>
              </a:rPr>
              <a:t>1. Ratios financiers : </a:t>
            </a:r>
          </a:p>
          <a:p>
            <a:r>
              <a:rPr lang="en-AD" sz="1100" dirty="0">
                <a:latin typeface="Helvetica" pitchFamily="2" charset="0"/>
              </a:rPr>
              <a:t>Msures quantitatives qui utilisent les données des états financiers d'une entreprise pour évaluer sa performance et sa santé financière.</a:t>
            </a:r>
          </a:p>
          <a:p>
            <a:r>
              <a:rPr lang="en-AD" sz="1100" dirty="0">
                <a:latin typeface="Helvetica" pitchFamily="2" charset="0"/>
              </a:rPr>
              <a:t>•</a:t>
            </a:r>
            <a:endParaRPr lang="en-AD" sz="1100" b="1" dirty="0">
              <a:latin typeface="Helvetica" pitchFamily="2" charset="0"/>
            </a:endParaRPr>
          </a:p>
          <a:p>
            <a:r>
              <a:rPr lang="en-AD" sz="1100" b="1" dirty="0">
                <a:latin typeface="Helvetica" pitchFamily="2" charset="0"/>
              </a:rPr>
              <a:t>2. Saisonnalité : </a:t>
            </a:r>
          </a:p>
          <a:p>
            <a:r>
              <a:rPr lang="en-AD" sz="1100" dirty="0">
                <a:latin typeface="Helvetica" pitchFamily="2" charset="0"/>
              </a:rPr>
              <a:t>Caractéristique d'une série chronologique dans laquelle les données connaissent des changements réguliers et prévisibles qui se reproduisent chaque année civile.</a:t>
            </a:r>
          </a:p>
          <a:p>
            <a:r>
              <a:rPr lang="en-AD" sz="1100" dirty="0">
                <a:latin typeface="Helvetica" pitchFamily="2" charset="0"/>
              </a:rPr>
              <a:t>•</a:t>
            </a:r>
          </a:p>
          <a:p>
            <a:r>
              <a:rPr lang="en-AD" sz="1100" b="1" dirty="0">
                <a:latin typeface="Helvetica" pitchFamily="2" charset="0"/>
              </a:rPr>
              <a:t>3.; Corrélations et risques :</a:t>
            </a:r>
          </a:p>
          <a:p>
            <a:r>
              <a:rPr lang="en-AD" sz="1100" dirty="0">
                <a:latin typeface="Helvetica" pitchFamily="2" charset="0"/>
              </a:rPr>
              <a:t> La corrélation est une mesure statistique qui exprime dans quelle mesure deux variables sont linéairement liées, ce qui signifie qu'elles évoluent ensemble à un rythme constant. Le risque est la probabilité que le rendement réel d'un investissement diffère du rendement attendu.</a:t>
            </a:r>
          </a:p>
          <a:p>
            <a:r>
              <a:rPr lang="en-AD" sz="1100" dirty="0">
                <a:latin typeface="Helvetica" pitchFamily="2" charset="0"/>
              </a:rPr>
              <a:t>•</a:t>
            </a:r>
          </a:p>
          <a:p>
            <a:r>
              <a:rPr lang="en-AD" sz="1100" b="1" dirty="0">
                <a:latin typeface="Helvetica" pitchFamily="2" charset="0"/>
              </a:rPr>
              <a:t>4.. Pertinence des analyses : </a:t>
            </a:r>
          </a:p>
          <a:p>
            <a:r>
              <a:rPr lang="en-AD" sz="1100" dirty="0">
                <a:latin typeface="Helvetica" pitchFamily="2" charset="0"/>
              </a:rPr>
              <a:t>analyses effectuées qui sont pertinentes et applicables aux objectifs du projet.</a:t>
            </a:r>
          </a:p>
          <a:p>
            <a:endParaRPr lang="en-AD" sz="1100" dirty="0">
              <a:latin typeface="Helvetica" pitchFamily="2" charset="0"/>
            </a:endParaRPr>
          </a:p>
          <a:p>
            <a:r>
              <a:rPr lang="en-GB" sz="1100" b="1" dirty="0">
                <a:latin typeface="Helvetica" pitchFamily="2" charset="0"/>
              </a:rPr>
              <a:t>5. Decentralized Finance (DeFi) :</a:t>
            </a:r>
          </a:p>
          <a:p>
            <a:r>
              <a:rPr lang="en-GB" sz="1100" dirty="0">
                <a:latin typeface="Helvetica" pitchFamily="2" charset="0"/>
              </a:rPr>
              <a:t>DeFi refers to a financial ecosystem built on blockchain technology that enables peer-to-peer transactions without intermediaries like banks or brokers.</a:t>
            </a:r>
          </a:p>
          <a:p>
            <a:endParaRPr lang="en-GB" sz="1100" dirty="0">
              <a:latin typeface="Helvetica" pitchFamily="2" charset="0"/>
            </a:endParaRPr>
          </a:p>
          <a:p>
            <a:r>
              <a:rPr lang="en-GB" sz="1100" b="1" dirty="0">
                <a:latin typeface="Helvetica" pitchFamily="2" charset="0"/>
              </a:rPr>
              <a:t>6. Web 3.0 : </a:t>
            </a:r>
          </a:p>
          <a:p>
            <a:r>
              <a:rPr lang="en-GB" sz="1100" dirty="0" err="1">
                <a:latin typeface="Helvetica" pitchFamily="2" charset="0"/>
              </a:rPr>
              <a:t>Troisième</a:t>
            </a:r>
            <a:r>
              <a:rPr lang="en-GB" sz="1100" dirty="0">
                <a:latin typeface="Helvetica" pitchFamily="2" charset="0"/>
              </a:rPr>
              <a:t> </a:t>
            </a:r>
            <a:r>
              <a:rPr lang="en-GB" sz="1100" dirty="0" err="1">
                <a:latin typeface="Helvetica" pitchFamily="2" charset="0"/>
              </a:rPr>
              <a:t>génération</a:t>
            </a:r>
            <a:r>
              <a:rPr lang="en-GB" sz="1100" dirty="0">
                <a:latin typeface="Helvetica" pitchFamily="2" charset="0"/>
              </a:rPr>
              <a:t> </a:t>
            </a:r>
            <a:r>
              <a:rPr lang="en-GB" sz="1100" dirty="0" err="1">
                <a:latin typeface="Helvetica" pitchFamily="2" charset="0"/>
              </a:rPr>
              <a:t>d'Internet</a:t>
            </a:r>
            <a:r>
              <a:rPr lang="en-GB" sz="1100" dirty="0">
                <a:latin typeface="Helvetica" pitchFamily="2" charset="0"/>
              </a:rPr>
              <a:t>, met </a:t>
            </a:r>
            <a:r>
              <a:rPr lang="en-GB" sz="1100" dirty="0" err="1">
                <a:latin typeface="Helvetica" pitchFamily="2" charset="0"/>
              </a:rPr>
              <a:t>l'accent</a:t>
            </a:r>
            <a:r>
              <a:rPr lang="en-GB" sz="1100" dirty="0">
                <a:latin typeface="Helvetica" pitchFamily="2" charset="0"/>
              </a:rPr>
              <a:t> sur la </a:t>
            </a:r>
            <a:r>
              <a:rPr lang="en-GB" sz="1100" dirty="0" err="1">
                <a:latin typeface="Helvetica" pitchFamily="2" charset="0"/>
              </a:rPr>
              <a:t>décentralisation</a:t>
            </a:r>
            <a:r>
              <a:rPr lang="en-GB" sz="1100" dirty="0">
                <a:latin typeface="Helvetica" pitchFamily="2" charset="0"/>
              </a:rPr>
              <a:t>, la </a:t>
            </a:r>
            <a:r>
              <a:rPr lang="en-GB" sz="1100" dirty="0" err="1">
                <a:latin typeface="Helvetica" pitchFamily="2" charset="0"/>
              </a:rPr>
              <a:t>propriété</a:t>
            </a:r>
            <a:r>
              <a:rPr lang="en-GB" sz="1100" dirty="0">
                <a:latin typeface="Helvetica" pitchFamily="2" charset="0"/>
              </a:rPr>
              <a:t> des données par </a:t>
            </a:r>
            <a:r>
              <a:rPr lang="en-GB" sz="1100" dirty="0" err="1">
                <a:latin typeface="Helvetica" pitchFamily="2" charset="0"/>
              </a:rPr>
              <a:t>l'utilisateur</a:t>
            </a:r>
            <a:r>
              <a:rPr lang="en-GB" sz="1100" dirty="0">
                <a:latin typeface="Helvetica" pitchFamily="2" charset="0"/>
              </a:rPr>
              <a:t> et </a:t>
            </a:r>
            <a:r>
              <a:rPr lang="en-GB" sz="1100" dirty="0" err="1">
                <a:latin typeface="Helvetica" pitchFamily="2" charset="0"/>
              </a:rPr>
              <a:t>l'intégration</a:t>
            </a:r>
            <a:r>
              <a:rPr lang="en-GB" sz="1100" dirty="0">
                <a:latin typeface="Helvetica" pitchFamily="2" charset="0"/>
              </a:rPr>
              <a:t> de la blockchain. Il </a:t>
            </a:r>
            <a:r>
              <a:rPr lang="en-GB" sz="1100" dirty="0" err="1">
                <a:latin typeface="Helvetica" pitchFamily="2" charset="0"/>
              </a:rPr>
              <a:t>permet</a:t>
            </a:r>
            <a:r>
              <a:rPr lang="en-GB" sz="1100" dirty="0">
                <a:latin typeface="Helvetica" pitchFamily="2" charset="0"/>
              </a:rPr>
              <a:t> des interactions entre pairs sans </a:t>
            </a:r>
            <a:r>
              <a:rPr lang="en-GB" sz="1100" dirty="0" err="1">
                <a:latin typeface="Helvetica" pitchFamily="2" charset="0"/>
              </a:rPr>
              <a:t>dépendre</a:t>
            </a:r>
            <a:r>
              <a:rPr lang="en-GB" sz="1100" dirty="0">
                <a:latin typeface="Helvetica" pitchFamily="2" charset="0"/>
              </a:rPr>
              <a:t> de </a:t>
            </a:r>
            <a:r>
              <a:rPr lang="en-GB" sz="1100" dirty="0" err="1">
                <a:latin typeface="Helvetica" pitchFamily="2" charset="0"/>
              </a:rPr>
              <a:t>plateformes</a:t>
            </a:r>
            <a:r>
              <a:rPr lang="en-GB" sz="1100" dirty="0">
                <a:latin typeface="Helvetica" pitchFamily="2" charset="0"/>
              </a:rPr>
              <a:t> </a:t>
            </a:r>
            <a:r>
              <a:rPr lang="en-GB" sz="1100" dirty="0" err="1">
                <a:latin typeface="Helvetica" pitchFamily="2" charset="0"/>
              </a:rPr>
              <a:t>centralisées</a:t>
            </a:r>
            <a:r>
              <a:rPr lang="en-GB" sz="1100" dirty="0">
                <a:latin typeface="Helvetica" pitchFamily="2" charset="0"/>
              </a:rPr>
              <a:t>, </a:t>
            </a:r>
            <a:r>
              <a:rPr lang="en-GB" sz="1100" dirty="0" err="1">
                <a:latin typeface="Helvetica" pitchFamily="2" charset="0"/>
              </a:rPr>
              <a:t>en</a:t>
            </a:r>
            <a:r>
              <a:rPr lang="en-GB" sz="1100" dirty="0">
                <a:latin typeface="Helvetica" pitchFamily="2" charset="0"/>
              </a:rPr>
              <a:t> </a:t>
            </a:r>
            <a:r>
              <a:rPr lang="en-GB" sz="1100" dirty="0" err="1">
                <a:latin typeface="Helvetica" pitchFamily="2" charset="0"/>
              </a:rPr>
              <a:t>exploitant</a:t>
            </a:r>
            <a:r>
              <a:rPr lang="en-GB" sz="1100" dirty="0">
                <a:latin typeface="Helvetica" pitchFamily="2" charset="0"/>
              </a:rPr>
              <a:t> des technologies </a:t>
            </a:r>
            <a:r>
              <a:rPr lang="en-GB" sz="1100" dirty="0" err="1">
                <a:latin typeface="Helvetica" pitchFamily="2" charset="0"/>
              </a:rPr>
              <a:t>comme</a:t>
            </a:r>
            <a:r>
              <a:rPr lang="en-GB" sz="1100" dirty="0">
                <a:latin typeface="Helvetica" pitchFamily="2" charset="0"/>
              </a:rPr>
              <a:t> </a:t>
            </a:r>
            <a:r>
              <a:rPr lang="en-GB" sz="1100" dirty="0" err="1">
                <a:latin typeface="Helvetica" pitchFamily="2" charset="0"/>
              </a:rPr>
              <a:t>l'intelligence</a:t>
            </a:r>
            <a:r>
              <a:rPr lang="en-GB" sz="1100" dirty="0">
                <a:latin typeface="Helvetica" pitchFamily="2" charset="0"/>
              </a:rPr>
              <a:t> </a:t>
            </a:r>
            <a:r>
              <a:rPr lang="en-GB" sz="1100" dirty="0" err="1">
                <a:latin typeface="Helvetica" pitchFamily="2" charset="0"/>
              </a:rPr>
              <a:t>artificielle</a:t>
            </a:r>
            <a:r>
              <a:rPr lang="en-GB" sz="1100" dirty="0">
                <a:latin typeface="Helvetica" pitchFamily="2" charset="0"/>
              </a:rPr>
              <a:t> (IA) et </a:t>
            </a:r>
            <a:r>
              <a:rPr lang="en-GB" sz="1100" dirty="0" err="1">
                <a:latin typeface="Helvetica" pitchFamily="2" charset="0"/>
              </a:rPr>
              <a:t>l'Internet</a:t>
            </a:r>
            <a:r>
              <a:rPr lang="en-GB" sz="1100" dirty="0">
                <a:latin typeface="Helvetica" pitchFamily="2" charset="0"/>
              </a:rPr>
              <a:t> des </a:t>
            </a:r>
            <a:r>
              <a:rPr lang="en-GB" sz="1100" dirty="0" err="1">
                <a:latin typeface="Helvetica" pitchFamily="2" charset="0"/>
              </a:rPr>
              <a:t>objets</a:t>
            </a:r>
            <a:r>
              <a:rPr lang="en-GB" sz="1100" dirty="0">
                <a:latin typeface="Helvetica" pitchFamily="2" charset="0"/>
              </a:rPr>
              <a:t> (IoT).</a:t>
            </a:r>
            <a:endParaRPr lang="en-AD" sz="1100" dirty="0">
              <a:latin typeface="Helvetica" pitchFamily="2" charset="0"/>
            </a:endParaRPr>
          </a:p>
        </p:txBody>
      </p:sp>
    </p:spTree>
    <p:extLst>
      <p:ext uri="{BB962C8B-B14F-4D97-AF65-F5344CB8AC3E}">
        <p14:creationId xmlns:p14="http://schemas.microsoft.com/office/powerpoint/2010/main" val="10432809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A34263-D246-121D-231C-F3B1F8091D97}"/>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C22569E0-F886-9D34-7C44-1F711F55F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5744176A-B48B-5A18-D2A6-D17892F9C2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2" cy="1576446"/>
            <a:chOff x="0" y="0"/>
            <a:chExt cx="12192002" cy="1576446"/>
          </a:xfrm>
        </p:grpSpPr>
        <p:sp>
          <p:nvSpPr>
            <p:cNvPr id="27" name="Rectangle 26">
              <a:extLst>
                <a:ext uri="{FF2B5EF4-FFF2-40B4-BE49-F238E27FC236}">
                  <a16:creationId xmlns:a16="http://schemas.microsoft.com/office/drawing/2014/main" id="{8923E4E4-0642-A71E-DB10-1880062B2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E7D8B41-5ADF-3CAC-2925-920D3F381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1D8B369B-BE98-E53C-35DD-B7E73ADA2B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9F603EC-E75D-DF6E-BF66-2726195892B1}"/>
              </a:ext>
            </a:extLst>
          </p:cNvPr>
          <p:cNvSpPr>
            <a:spLocks noGrp="1"/>
          </p:cNvSpPr>
          <p:nvPr>
            <p:ph type="title"/>
          </p:nvPr>
        </p:nvSpPr>
        <p:spPr>
          <a:xfrm>
            <a:off x="1371600" y="407695"/>
            <a:ext cx="9724030" cy="834251"/>
          </a:xfrm>
        </p:spPr>
        <p:txBody>
          <a:bodyPr anchor="ctr">
            <a:normAutofit/>
          </a:bodyPr>
          <a:lstStyle/>
          <a:p>
            <a:r>
              <a:rPr lang="en-GB" sz="4000" b="1" i="0" dirty="0">
                <a:solidFill>
                  <a:srgbClr val="FFFFFF"/>
                </a:solidFill>
                <a:effectLst/>
                <a:latin typeface="Helvetica" pitchFamily="2" charset="0"/>
              </a:rPr>
              <a:t>7C. </a:t>
            </a:r>
            <a:r>
              <a:rPr lang="en-GB" sz="4000" b="1" dirty="0">
                <a:solidFill>
                  <a:srgbClr val="FFFF00"/>
                </a:solidFill>
                <a:latin typeface="Helvetica" pitchFamily="2" charset="0"/>
              </a:rPr>
              <a:t>GLOSSARY4</a:t>
            </a:r>
            <a:r>
              <a:rPr lang="en-GB" sz="4000" b="1" dirty="0">
                <a:solidFill>
                  <a:srgbClr val="FF0000"/>
                </a:solidFill>
                <a:latin typeface="Helvetica" pitchFamily="2" charset="0"/>
              </a:rPr>
              <a:t> : </a:t>
            </a:r>
            <a:endParaRPr lang="en-AD" sz="4000" b="1" dirty="0">
              <a:solidFill>
                <a:srgbClr val="FFFF00"/>
              </a:solidFill>
              <a:latin typeface="Helvetica" pitchFamily="2" charset="0"/>
            </a:endParaRPr>
          </a:p>
        </p:txBody>
      </p:sp>
      <p:sp>
        <p:nvSpPr>
          <p:cNvPr id="11" name="Footer Placeholder 10">
            <a:extLst>
              <a:ext uri="{FF2B5EF4-FFF2-40B4-BE49-F238E27FC236}">
                <a16:creationId xmlns:a16="http://schemas.microsoft.com/office/drawing/2014/main" id="{76517F73-79B5-67FB-CF45-42F4DC370E56}"/>
              </a:ext>
            </a:extLst>
          </p:cNvPr>
          <p:cNvSpPr>
            <a:spLocks noGrp="1"/>
          </p:cNvSpPr>
          <p:nvPr>
            <p:ph type="ftr" sz="quarter" idx="11"/>
          </p:nvPr>
        </p:nvSpPr>
        <p:spPr>
          <a:xfrm rot="5400000">
            <a:off x="-1845594" y="1949450"/>
            <a:ext cx="4114800" cy="365125"/>
          </a:xfrm>
        </p:spPr>
        <p:txBody>
          <a:bodyPr>
            <a:normAutofit/>
          </a:bodyPr>
          <a:lstStyle/>
          <a:p>
            <a:pPr algn="l"/>
            <a:endParaRPr lang="en-AD" sz="1100">
              <a:solidFill>
                <a:srgbClr val="FFFFFF"/>
              </a:solidFill>
            </a:endParaRPr>
          </a:p>
        </p:txBody>
      </p:sp>
      <p:sp>
        <p:nvSpPr>
          <p:cNvPr id="13" name="Slide Number Placeholder 12">
            <a:extLst>
              <a:ext uri="{FF2B5EF4-FFF2-40B4-BE49-F238E27FC236}">
                <a16:creationId xmlns:a16="http://schemas.microsoft.com/office/drawing/2014/main" id="{5843DCAE-C082-F163-E5A9-523B1F865758}"/>
              </a:ext>
            </a:extLst>
          </p:cNvPr>
          <p:cNvSpPr>
            <a:spLocks noGrp="1"/>
          </p:cNvSpPr>
          <p:nvPr>
            <p:ph type="sldNum" sz="quarter" idx="12"/>
          </p:nvPr>
        </p:nvSpPr>
        <p:spPr>
          <a:xfrm>
            <a:off x="11704320" y="6455664"/>
            <a:ext cx="448056" cy="365125"/>
          </a:xfrm>
        </p:spPr>
        <p:txBody>
          <a:bodyPr>
            <a:normAutofit/>
          </a:bodyPr>
          <a:lstStyle/>
          <a:p>
            <a:pPr>
              <a:spcAft>
                <a:spcPts val="600"/>
              </a:spcAft>
            </a:pPr>
            <a:fld id="{83FD839A-6A21-0E45-AC65-E52854697595}" type="slidenum">
              <a:rPr lang="en-AD" sz="1100">
                <a:solidFill>
                  <a:schemeClr val="tx1">
                    <a:lumMod val="50000"/>
                    <a:lumOff val="50000"/>
                  </a:schemeClr>
                </a:solidFill>
              </a:rPr>
              <a:pPr>
                <a:spcAft>
                  <a:spcPts val="600"/>
                </a:spcAft>
              </a:pPr>
              <a:t>29</a:t>
            </a:fld>
            <a:endParaRPr lang="en-AD" sz="1100">
              <a:solidFill>
                <a:schemeClr val="tx1">
                  <a:lumMod val="50000"/>
                  <a:lumOff val="50000"/>
                </a:schemeClr>
              </a:solidFill>
            </a:endParaRPr>
          </a:p>
        </p:txBody>
      </p:sp>
      <p:sp>
        <p:nvSpPr>
          <p:cNvPr id="4" name="Rectangle 1">
            <a:extLst>
              <a:ext uri="{FF2B5EF4-FFF2-40B4-BE49-F238E27FC236}">
                <a16:creationId xmlns:a16="http://schemas.microsoft.com/office/drawing/2014/main" id="{365F5588-0993-9837-5B85-E20CFC5662B6}"/>
              </a:ext>
            </a:extLst>
          </p:cNvPr>
          <p:cNvSpPr>
            <a:spLocks noChangeArrowheads="1"/>
          </p:cNvSpPr>
          <p:nvPr/>
        </p:nvSpPr>
        <p:spPr bwMode="auto">
          <a:xfrm>
            <a:off x="329025" y="1571684"/>
            <a:ext cx="1574066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AD" altLang="en-AD" sz="1600" b="1" i="0" u="sng" strike="noStrike" cap="none" normalizeH="0" baseline="0" dirty="0">
                <a:ln>
                  <a:noFill/>
                </a:ln>
                <a:solidFill>
                  <a:srgbClr val="00B0F0"/>
                </a:solidFill>
                <a:effectLst/>
                <a:latin typeface="Helvetica" pitchFamily="2" charset="0"/>
                <a:ea typeface="var(--font-fk-grotesk)"/>
              </a:rPr>
              <a:t>Glossaire des termes Fintech / DeFi (Decentralized Finance)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AD" altLang="en-AD" sz="2400" b="1" i="0" u="none" strike="noStrike" cap="none" normalizeH="0" baseline="0" dirty="0">
              <a:ln>
                <a:noFill/>
              </a:ln>
              <a:solidFill>
                <a:srgbClr val="00B0F0"/>
              </a:solidFill>
              <a:effectLst/>
              <a:latin typeface="Helvetica" pitchFamily="2" charset="0"/>
            </a:endParaRPr>
          </a:p>
        </p:txBody>
      </p:sp>
      <p:sp>
        <p:nvSpPr>
          <p:cNvPr id="6" name="TextBox 5">
            <a:extLst>
              <a:ext uri="{FF2B5EF4-FFF2-40B4-BE49-F238E27FC236}">
                <a16:creationId xmlns:a16="http://schemas.microsoft.com/office/drawing/2014/main" id="{67135FA2-1CAF-C1B6-199F-6563E247A041}"/>
              </a:ext>
            </a:extLst>
          </p:cNvPr>
          <p:cNvSpPr txBox="1"/>
          <p:nvPr/>
        </p:nvSpPr>
        <p:spPr>
          <a:xfrm>
            <a:off x="309214" y="1906728"/>
            <a:ext cx="7631628" cy="4662815"/>
          </a:xfrm>
          <a:prstGeom prst="rect">
            <a:avLst/>
          </a:prstGeom>
          <a:noFill/>
        </p:spPr>
        <p:txBody>
          <a:bodyPr wrap="square">
            <a:spAutoFit/>
          </a:bodyPr>
          <a:lstStyle/>
          <a:p>
            <a:pPr algn="just"/>
            <a:r>
              <a:rPr lang="en-AD" sz="1100" b="1" dirty="0">
                <a:latin typeface="Helvetica" pitchFamily="2" charset="0"/>
              </a:rPr>
              <a:t>1</a:t>
            </a:r>
            <a:r>
              <a:rPr lang="en-GB" sz="1100" b="1" i="0" u="sng" dirty="0">
                <a:effectLst/>
                <a:latin typeface="Helvetica" pitchFamily="2" charset="0"/>
              </a:rPr>
              <a:t>. Token : </a:t>
            </a:r>
          </a:p>
          <a:p>
            <a:pPr algn="just"/>
            <a:r>
              <a:rPr lang="en-GB" sz="1100" b="0" i="0" dirty="0">
                <a:effectLst/>
                <a:latin typeface="Helvetica" pitchFamily="2" charset="0"/>
              </a:rPr>
              <a:t>A token is a digital asset issued on a blockchain that represents ownership or access to a service, product, or value. Tokens can be fungible (e.g., cryptocurrencies like Bitcoin) or non-fungible (e.g., NFTs). They are created using smart contracts and can serve various purposes such as utility tokens (access to services), security tokens (ownership in assets), or governance tokens (voting rights in decentralized projects)</a:t>
            </a:r>
          </a:p>
          <a:p>
            <a:pPr algn="just"/>
            <a:endParaRPr lang="en-GB" sz="1100" b="0" i="0" dirty="0">
              <a:effectLst/>
              <a:latin typeface="Helvetica" pitchFamily="2" charset="0"/>
            </a:endParaRPr>
          </a:p>
          <a:p>
            <a:pPr algn="just"/>
            <a:r>
              <a:rPr lang="en-GB" sz="1100" b="1" dirty="0">
                <a:latin typeface="Helvetica" pitchFamily="2" charset="0"/>
              </a:rPr>
              <a:t>2. NFT (jetons non </a:t>
            </a:r>
            <a:r>
              <a:rPr lang="en-GB" sz="1100" b="1" dirty="0" err="1">
                <a:latin typeface="Helvetica" pitchFamily="2" charset="0"/>
              </a:rPr>
              <a:t>fongibles</a:t>
            </a:r>
            <a:r>
              <a:rPr lang="en-GB" sz="1100" b="1" dirty="0">
                <a:latin typeface="Helvetica" pitchFamily="2" charset="0"/>
              </a:rPr>
              <a:t>) : </a:t>
            </a:r>
            <a:endParaRPr lang="en-GB" sz="1100" dirty="0">
              <a:latin typeface="Helvetica" pitchFamily="2" charset="0"/>
            </a:endParaRPr>
          </a:p>
          <a:p>
            <a:pPr algn="just"/>
            <a:r>
              <a:rPr lang="en-GB" sz="1100" dirty="0">
                <a:latin typeface="Helvetica" pitchFamily="2" charset="0"/>
              </a:rPr>
              <a:t>Les NFT </a:t>
            </a:r>
            <a:r>
              <a:rPr lang="en-GB" sz="1100" dirty="0" err="1">
                <a:latin typeface="Helvetica" pitchFamily="2" charset="0"/>
              </a:rPr>
              <a:t>sont</a:t>
            </a:r>
            <a:r>
              <a:rPr lang="en-GB" sz="1100" dirty="0">
                <a:latin typeface="Helvetica" pitchFamily="2" charset="0"/>
              </a:rPr>
              <a:t> des </a:t>
            </a:r>
            <a:r>
              <a:rPr lang="en-GB" sz="1100" dirty="0" err="1">
                <a:latin typeface="Helvetica" pitchFamily="2" charset="0"/>
              </a:rPr>
              <a:t>actifs</a:t>
            </a:r>
            <a:r>
              <a:rPr lang="en-GB" sz="1100" dirty="0">
                <a:latin typeface="Helvetica" pitchFamily="2" charset="0"/>
              </a:rPr>
              <a:t> </a:t>
            </a:r>
            <a:r>
              <a:rPr lang="en-GB" sz="1100" dirty="0" err="1">
                <a:latin typeface="Helvetica" pitchFamily="2" charset="0"/>
              </a:rPr>
              <a:t>numériques</a:t>
            </a:r>
            <a:r>
              <a:rPr lang="en-GB" sz="1100" dirty="0">
                <a:latin typeface="Helvetica" pitchFamily="2" charset="0"/>
              </a:rPr>
              <a:t> </a:t>
            </a:r>
            <a:r>
              <a:rPr lang="en-GB" sz="1100" dirty="0" err="1">
                <a:latin typeface="Helvetica" pitchFamily="2" charset="0"/>
              </a:rPr>
              <a:t>uniques</a:t>
            </a:r>
            <a:r>
              <a:rPr lang="en-GB" sz="1100" dirty="0">
                <a:latin typeface="Helvetica" pitchFamily="2" charset="0"/>
              </a:rPr>
              <a:t> </a:t>
            </a:r>
            <a:r>
              <a:rPr lang="en-GB" sz="1100" dirty="0" err="1">
                <a:latin typeface="Helvetica" pitchFamily="2" charset="0"/>
              </a:rPr>
              <a:t>stockés</a:t>
            </a:r>
            <a:r>
              <a:rPr lang="en-GB" sz="1100" dirty="0">
                <a:latin typeface="Helvetica" pitchFamily="2" charset="0"/>
              </a:rPr>
              <a:t> sur </a:t>
            </a:r>
            <a:r>
              <a:rPr lang="en-GB" sz="1100" dirty="0" err="1">
                <a:latin typeface="Helvetica" pitchFamily="2" charset="0"/>
              </a:rPr>
              <a:t>une</a:t>
            </a:r>
            <a:r>
              <a:rPr lang="en-GB" sz="1100" dirty="0">
                <a:latin typeface="Helvetica" pitchFamily="2" charset="0"/>
              </a:rPr>
              <a:t> blockchain qui </a:t>
            </a:r>
            <a:r>
              <a:rPr lang="en-GB" sz="1100" dirty="0" err="1">
                <a:latin typeface="Helvetica" pitchFamily="2" charset="0"/>
              </a:rPr>
              <a:t>représentent</a:t>
            </a:r>
            <a:r>
              <a:rPr lang="en-GB" sz="1100" dirty="0">
                <a:latin typeface="Helvetica" pitchFamily="2" charset="0"/>
              </a:rPr>
              <a:t> la </a:t>
            </a:r>
            <a:r>
              <a:rPr lang="en-GB" sz="1100" dirty="0" err="1">
                <a:latin typeface="Helvetica" pitchFamily="2" charset="0"/>
              </a:rPr>
              <a:t>propriété</a:t>
            </a:r>
            <a:r>
              <a:rPr lang="en-GB" sz="1100" dirty="0">
                <a:latin typeface="Helvetica" pitchFamily="2" charset="0"/>
              </a:rPr>
              <a:t> </a:t>
            </a:r>
            <a:r>
              <a:rPr lang="en-GB" sz="1100" dirty="0" err="1">
                <a:latin typeface="Helvetica" pitchFamily="2" charset="0"/>
              </a:rPr>
              <a:t>d'éléments</a:t>
            </a:r>
            <a:r>
              <a:rPr lang="en-GB" sz="1100" dirty="0">
                <a:latin typeface="Helvetica" pitchFamily="2" charset="0"/>
              </a:rPr>
              <a:t> </a:t>
            </a:r>
            <a:r>
              <a:rPr lang="en-GB" sz="1100" dirty="0" err="1">
                <a:latin typeface="Helvetica" pitchFamily="2" charset="0"/>
              </a:rPr>
              <a:t>spécifiques</a:t>
            </a:r>
            <a:r>
              <a:rPr lang="en-GB" sz="1100" dirty="0">
                <a:latin typeface="Helvetica" pitchFamily="2" charset="0"/>
              </a:rPr>
              <a:t> </a:t>
            </a:r>
            <a:r>
              <a:rPr lang="en-GB" sz="1100" dirty="0" err="1">
                <a:latin typeface="Helvetica" pitchFamily="2" charset="0"/>
              </a:rPr>
              <a:t>tels</a:t>
            </a:r>
            <a:r>
              <a:rPr lang="en-GB" sz="1100" dirty="0">
                <a:latin typeface="Helvetica" pitchFamily="2" charset="0"/>
              </a:rPr>
              <a:t> que des </a:t>
            </a:r>
            <a:r>
              <a:rPr lang="en-GB" sz="1100" dirty="0" err="1">
                <a:latin typeface="Helvetica" pitchFamily="2" charset="0"/>
              </a:rPr>
              <a:t>œuvres</a:t>
            </a:r>
            <a:r>
              <a:rPr lang="en-GB" sz="1100" dirty="0">
                <a:latin typeface="Helvetica" pitchFamily="2" charset="0"/>
              </a:rPr>
              <a:t> d'art, de la musique, des </a:t>
            </a:r>
            <a:r>
              <a:rPr lang="en-GB" sz="1100" dirty="0" err="1">
                <a:latin typeface="Helvetica" pitchFamily="2" charset="0"/>
              </a:rPr>
              <a:t>vidéos</a:t>
            </a:r>
            <a:r>
              <a:rPr lang="en-GB" sz="1100" dirty="0">
                <a:latin typeface="Helvetica" pitchFamily="2" charset="0"/>
              </a:rPr>
              <a:t> </a:t>
            </a:r>
            <a:r>
              <a:rPr lang="en-GB" sz="1100" dirty="0" err="1">
                <a:latin typeface="Helvetica" pitchFamily="2" charset="0"/>
              </a:rPr>
              <a:t>ou</a:t>
            </a:r>
            <a:r>
              <a:rPr lang="en-GB" sz="1100" dirty="0">
                <a:latin typeface="Helvetica" pitchFamily="2" charset="0"/>
              </a:rPr>
              <a:t> des </a:t>
            </a:r>
            <a:r>
              <a:rPr lang="en-GB" sz="1100" dirty="0" err="1">
                <a:latin typeface="Helvetica" pitchFamily="2" charset="0"/>
              </a:rPr>
              <a:t>éléments</a:t>
            </a:r>
            <a:r>
              <a:rPr lang="en-GB" sz="1100" dirty="0">
                <a:latin typeface="Helvetica" pitchFamily="2" charset="0"/>
              </a:rPr>
              <a:t> de jeu. </a:t>
            </a:r>
            <a:r>
              <a:rPr lang="en-GB" sz="1100" dirty="0" err="1">
                <a:latin typeface="Helvetica" pitchFamily="2" charset="0"/>
              </a:rPr>
              <a:t>Contrairement</a:t>
            </a:r>
            <a:r>
              <a:rPr lang="en-GB" sz="1100" dirty="0">
                <a:latin typeface="Helvetica" pitchFamily="2" charset="0"/>
              </a:rPr>
              <a:t> aux crypto-</a:t>
            </a:r>
            <a:r>
              <a:rPr lang="en-GB" sz="1100" dirty="0" err="1">
                <a:latin typeface="Helvetica" pitchFamily="2" charset="0"/>
              </a:rPr>
              <a:t>monnaies</a:t>
            </a:r>
            <a:r>
              <a:rPr lang="en-GB" sz="1100" dirty="0">
                <a:latin typeface="Helvetica" pitchFamily="2" charset="0"/>
              </a:rPr>
              <a:t>, les NFT </a:t>
            </a:r>
            <a:r>
              <a:rPr lang="en-GB" sz="1100" dirty="0" err="1">
                <a:latin typeface="Helvetica" pitchFamily="2" charset="0"/>
              </a:rPr>
              <a:t>sont</a:t>
            </a:r>
            <a:r>
              <a:rPr lang="en-GB" sz="1100" dirty="0">
                <a:latin typeface="Helvetica" pitchFamily="2" charset="0"/>
              </a:rPr>
              <a:t> non </a:t>
            </a:r>
            <a:r>
              <a:rPr lang="en-GB" sz="1100" dirty="0" err="1">
                <a:latin typeface="Helvetica" pitchFamily="2" charset="0"/>
              </a:rPr>
              <a:t>fongibles</a:t>
            </a:r>
            <a:r>
              <a:rPr lang="en-GB" sz="1100" dirty="0">
                <a:latin typeface="Helvetica" pitchFamily="2" charset="0"/>
              </a:rPr>
              <a:t>, </a:t>
            </a:r>
            <a:r>
              <a:rPr lang="en-GB" sz="1100" dirty="0" err="1">
                <a:latin typeface="Helvetica" pitchFamily="2" charset="0"/>
              </a:rPr>
              <a:t>ce</a:t>
            </a:r>
            <a:r>
              <a:rPr lang="en-GB" sz="1100" dirty="0">
                <a:latin typeface="Helvetica" pitchFamily="2" charset="0"/>
              </a:rPr>
              <a:t> qui </a:t>
            </a:r>
            <a:r>
              <a:rPr lang="en-GB" sz="1100" dirty="0" err="1">
                <a:latin typeface="Helvetica" pitchFamily="2" charset="0"/>
              </a:rPr>
              <a:t>signifie</a:t>
            </a:r>
            <a:r>
              <a:rPr lang="en-GB" sz="1100" dirty="0">
                <a:latin typeface="Helvetica" pitchFamily="2" charset="0"/>
              </a:rPr>
              <a:t> que </a:t>
            </a:r>
            <a:r>
              <a:rPr lang="en-GB" sz="1100" dirty="0" err="1">
                <a:latin typeface="Helvetica" pitchFamily="2" charset="0"/>
              </a:rPr>
              <a:t>chaque</a:t>
            </a:r>
            <a:r>
              <a:rPr lang="en-GB" sz="1100" dirty="0">
                <a:latin typeface="Helvetica" pitchFamily="2" charset="0"/>
              </a:rPr>
              <a:t> jeton </a:t>
            </a:r>
            <a:r>
              <a:rPr lang="en-GB" sz="1100" dirty="0" err="1">
                <a:latin typeface="Helvetica" pitchFamily="2" charset="0"/>
              </a:rPr>
              <a:t>est</a:t>
            </a:r>
            <a:r>
              <a:rPr lang="en-GB" sz="1100" dirty="0">
                <a:latin typeface="Helvetica" pitchFamily="2" charset="0"/>
              </a:rPr>
              <a:t> distinct et ne </a:t>
            </a:r>
            <a:r>
              <a:rPr lang="en-GB" sz="1100" dirty="0" err="1">
                <a:latin typeface="Helvetica" pitchFamily="2" charset="0"/>
              </a:rPr>
              <a:t>peut</a:t>
            </a:r>
            <a:r>
              <a:rPr lang="en-GB" sz="1100" dirty="0">
                <a:latin typeface="Helvetica" pitchFamily="2" charset="0"/>
              </a:rPr>
              <a:t> pas </a:t>
            </a:r>
            <a:r>
              <a:rPr lang="en-GB" sz="1100" dirty="0" err="1">
                <a:latin typeface="Helvetica" pitchFamily="2" charset="0"/>
              </a:rPr>
              <a:t>être</a:t>
            </a:r>
            <a:r>
              <a:rPr lang="en-GB" sz="1100" dirty="0">
                <a:latin typeface="Helvetica" pitchFamily="2" charset="0"/>
              </a:rPr>
              <a:t> </a:t>
            </a:r>
            <a:r>
              <a:rPr lang="en-GB" sz="1100" dirty="0" err="1">
                <a:latin typeface="Helvetica" pitchFamily="2" charset="0"/>
              </a:rPr>
              <a:t>échangé</a:t>
            </a:r>
            <a:r>
              <a:rPr lang="en-GB" sz="1100" dirty="0">
                <a:latin typeface="Helvetica" pitchFamily="2" charset="0"/>
              </a:rPr>
              <a:t> sur </a:t>
            </a:r>
            <a:r>
              <a:rPr lang="en-GB" sz="1100" dirty="0" err="1">
                <a:latin typeface="Helvetica" pitchFamily="2" charset="0"/>
              </a:rPr>
              <a:t>une</a:t>
            </a:r>
            <a:r>
              <a:rPr lang="en-GB" sz="1100" dirty="0">
                <a:latin typeface="Helvetica" pitchFamily="2" charset="0"/>
              </a:rPr>
              <a:t> base </a:t>
            </a:r>
            <a:r>
              <a:rPr lang="en-GB" sz="1100" dirty="0" err="1">
                <a:latin typeface="Helvetica" pitchFamily="2" charset="0"/>
              </a:rPr>
              <a:t>individuelle</a:t>
            </a:r>
            <a:endParaRPr lang="en-GB" sz="1100" dirty="0">
              <a:latin typeface="Helvetica" pitchFamily="2" charset="0"/>
            </a:endParaRPr>
          </a:p>
          <a:p>
            <a:pPr algn="just"/>
            <a:endParaRPr lang="en-GB" sz="1100" dirty="0">
              <a:latin typeface="Helvetica" pitchFamily="2" charset="0"/>
            </a:endParaRPr>
          </a:p>
          <a:p>
            <a:pPr algn="just"/>
            <a:r>
              <a:rPr lang="en-GB" sz="1100" dirty="0">
                <a:latin typeface="Helvetica" pitchFamily="2" charset="0"/>
              </a:rPr>
              <a:t>3. </a:t>
            </a:r>
            <a:r>
              <a:rPr lang="en-GB" sz="1100" b="1" dirty="0">
                <a:latin typeface="Helvetica" pitchFamily="2" charset="0"/>
              </a:rPr>
              <a:t>ERC-20 Token : </a:t>
            </a:r>
          </a:p>
          <a:p>
            <a:pPr algn="just"/>
            <a:r>
              <a:rPr lang="en-GB" sz="1100" dirty="0">
                <a:latin typeface="Helvetica" pitchFamily="2" charset="0"/>
              </a:rPr>
              <a:t>ERC-20 is a standard for fungible tokens built on the Ethereum blockchain.</a:t>
            </a:r>
          </a:p>
          <a:p>
            <a:pPr algn="just"/>
            <a:endParaRPr lang="en-GB" sz="1100" dirty="0">
              <a:latin typeface="Helvetica" pitchFamily="2" charset="0"/>
            </a:endParaRPr>
          </a:p>
          <a:p>
            <a:pPr algn="just"/>
            <a:r>
              <a:rPr lang="en-GB" sz="1100" dirty="0">
                <a:latin typeface="Helvetica" pitchFamily="2" charset="0"/>
              </a:rPr>
              <a:t>4</a:t>
            </a:r>
            <a:r>
              <a:rPr lang="en-GB" sz="1100" b="1" dirty="0">
                <a:latin typeface="Helvetica" pitchFamily="2" charset="0"/>
              </a:rPr>
              <a:t>. ERC-721 Token : </a:t>
            </a:r>
          </a:p>
          <a:p>
            <a:pPr algn="just"/>
            <a:r>
              <a:rPr lang="en-GB" sz="1100" dirty="0">
                <a:latin typeface="Helvetica" pitchFamily="2" charset="0"/>
              </a:rPr>
              <a:t>ERC-721 is a standard for non-fungible tokens (NFTs) on the Ethereum blockchain.</a:t>
            </a:r>
          </a:p>
          <a:p>
            <a:pPr algn="just"/>
            <a:endParaRPr lang="en-GB" sz="1100" dirty="0">
              <a:latin typeface="Helvetica" pitchFamily="2" charset="0"/>
            </a:endParaRPr>
          </a:p>
          <a:p>
            <a:pPr algn="just"/>
            <a:r>
              <a:rPr lang="en-GB" sz="1100" b="1" dirty="0">
                <a:latin typeface="Helvetica" pitchFamily="2" charset="0"/>
              </a:rPr>
              <a:t>5.. Blockchain : </a:t>
            </a:r>
          </a:p>
          <a:p>
            <a:pPr algn="just"/>
            <a:r>
              <a:rPr lang="en-GB" sz="1100" dirty="0">
                <a:latin typeface="Helvetica" pitchFamily="2" charset="0"/>
              </a:rPr>
              <a:t>Une blockchain </a:t>
            </a:r>
            <a:r>
              <a:rPr lang="en-GB" sz="1100" dirty="0" err="1">
                <a:latin typeface="Helvetica" pitchFamily="2" charset="0"/>
              </a:rPr>
              <a:t>est</a:t>
            </a:r>
            <a:r>
              <a:rPr lang="en-GB" sz="1100" dirty="0">
                <a:latin typeface="Helvetica" pitchFamily="2" charset="0"/>
              </a:rPr>
              <a:t> un </a:t>
            </a:r>
            <a:r>
              <a:rPr lang="en-GB" sz="1100" dirty="0" err="1">
                <a:latin typeface="Helvetica" pitchFamily="2" charset="0"/>
              </a:rPr>
              <a:t>registre</a:t>
            </a:r>
            <a:r>
              <a:rPr lang="en-GB" sz="1100" dirty="0">
                <a:latin typeface="Helvetica" pitchFamily="2" charset="0"/>
              </a:rPr>
              <a:t> numérique </a:t>
            </a:r>
            <a:r>
              <a:rPr lang="en-GB" sz="1100" dirty="0" err="1">
                <a:latin typeface="Helvetica" pitchFamily="2" charset="0"/>
              </a:rPr>
              <a:t>décentralisé</a:t>
            </a:r>
            <a:r>
              <a:rPr lang="en-GB" sz="1100" dirty="0">
                <a:latin typeface="Helvetica" pitchFamily="2" charset="0"/>
              </a:rPr>
              <a:t> qui </a:t>
            </a:r>
            <a:r>
              <a:rPr lang="en-GB" sz="1100" dirty="0" err="1">
                <a:latin typeface="Helvetica" pitchFamily="2" charset="0"/>
              </a:rPr>
              <a:t>enregistre</a:t>
            </a:r>
            <a:r>
              <a:rPr lang="en-GB" sz="1100" dirty="0">
                <a:latin typeface="Helvetica" pitchFamily="2" charset="0"/>
              </a:rPr>
              <a:t> les transactions sur </a:t>
            </a:r>
            <a:r>
              <a:rPr lang="en-GB" sz="1100" dirty="0" err="1">
                <a:latin typeface="Helvetica" pitchFamily="2" charset="0"/>
              </a:rPr>
              <a:t>plusieurs</a:t>
            </a:r>
            <a:r>
              <a:rPr lang="en-GB" sz="1100" dirty="0">
                <a:latin typeface="Helvetica" pitchFamily="2" charset="0"/>
              </a:rPr>
              <a:t> </a:t>
            </a:r>
            <a:r>
              <a:rPr lang="en-GB" sz="1100" dirty="0" err="1">
                <a:latin typeface="Helvetica" pitchFamily="2" charset="0"/>
              </a:rPr>
              <a:t>ordinateurs</a:t>
            </a:r>
            <a:r>
              <a:rPr lang="en-GB" sz="1100" dirty="0">
                <a:latin typeface="Helvetica" pitchFamily="2" charset="0"/>
              </a:rPr>
              <a:t> de manière </a:t>
            </a:r>
            <a:r>
              <a:rPr lang="en-GB" sz="1100" dirty="0" err="1">
                <a:latin typeface="Helvetica" pitchFamily="2" charset="0"/>
              </a:rPr>
              <a:t>sécurisée</a:t>
            </a:r>
            <a:r>
              <a:rPr lang="en-GB" sz="1100" dirty="0">
                <a:latin typeface="Helvetica" pitchFamily="2" charset="0"/>
              </a:rPr>
              <a:t> et </a:t>
            </a:r>
            <a:r>
              <a:rPr lang="en-GB" sz="1100" dirty="0" err="1">
                <a:latin typeface="Helvetica" pitchFamily="2" charset="0"/>
              </a:rPr>
              <a:t>immuable</a:t>
            </a:r>
            <a:r>
              <a:rPr lang="en-GB" sz="1100" dirty="0">
                <a:latin typeface="Helvetica" pitchFamily="2" charset="0"/>
              </a:rPr>
              <a:t>. </a:t>
            </a:r>
            <a:r>
              <a:rPr lang="en-GB" sz="1100" dirty="0" err="1">
                <a:latin typeface="Helvetica" pitchFamily="2" charset="0"/>
              </a:rPr>
              <a:t>Chaque</a:t>
            </a:r>
            <a:r>
              <a:rPr lang="en-GB" sz="1100" dirty="0">
                <a:latin typeface="Helvetica" pitchFamily="2" charset="0"/>
              </a:rPr>
              <a:t> « bloc » </a:t>
            </a:r>
            <a:r>
              <a:rPr lang="en-GB" sz="1100" dirty="0" err="1">
                <a:latin typeface="Helvetica" pitchFamily="2" charset="0"/>
              </a:rPr>
              <a:t>contient</a:t>
            </a:r>
            <a:r>
              <a:rPr lang="en-GB" sz="1100" dirty="0">
                <a:latin typeface="Helvetica" pitchFamily="2" charset="0"/>
              </a:rPr>
              <a:t> des données de transaction </a:t>
            </a:r>
            <a:r>
              <a:rPr lang="en-GB" sz="1100" dirty="0" err="1">
                <a:latin typeface="Helvetica" pitchFamily="2" charset="0"/>
              </a:rPr>
              <a:t>liées</a:t>
            </a:r>
            <a:r>
              <a:rPr lang="en-GB" sz="1100" dirty="0">
                <a:latin typeface="Helvetica" pitchFamily="2" charset="0"/>
              </a:rPr>
              <a:t> au bloc </a:t>
            </a:r>
            <a:r>
              <a:rPr lang="en-GB" sz="1100" dirty="0" err="1">
                <a:latin typeface="Helvetica" pitchFamily="2" charset="0"/>
              </a:rPr>
              <a:t>précédent</a:t>
            </a:r>
            <a:r>
              <a:rPr lang="en-GB" sz="1100" dirty="0">
                <a:latin typeface="Helvetica" pitchFamily="2" charset="0"/>
              </a:rPr>
              <a:t> à </a:t>
            </a:r>
            <a:r>
              <a:rPr lang="en-GB" sz="1100" dirty="0" err="1">
                <a:latin typeface="Helvetica" pitchFamily="2" charset="0"/>
              </a:rPr>
              <a:t>l'aide</a:t>
            </a:r>
            <a:r>
              <a:rPr lang="en-GB" sz="1100" dirty="0">
                <a:latin typeface="Helvetica" pitchFamily="2" charset="0"/>
              </a:rPr>
              <a:t> de </a:t>
            </a:r>
            <a:r>
              <a:rPr lang="en-GB" sz="1100" dirty="0" err="1">
                <a:latin typeface="Helvetica" pitchFamily="2" charset="0"/>
              </a:rPr>
              <a:t>hachages</a:t>
            </a:r>
            <a:r>
              <a:rPr lang="en-GB" sz="1100" dirty="0">
                <a:latin typeface="Helvetica" pitchFamily="2" charset="0"/>
              </a:rPr>
              <a:t> </a:t>
            </a:r>
            <a:r>
              <a:rPr lang="en-GB" sz="1100" dirty="0" err="1">
                <a:latin typeface="Helvetica" pitchFamily="2" charset="0"/>
              </a:rPr>
              <a:t>cryptographiques</a:t>
            </a:r>
            <a:r>
              <a:rPr lang="en-GB" sz="1100" dirty="0">
                <a:latin typeface="Helvetica" pitchFamily="2" charset="0"/>
              </a:rPr>
              <a:t>, </a:t>
            </a:r>
            <a:r>
              <a:rPr lang="en-GB" sz="1100" dirty="0" err="1">
                <a:latin typeface="Helvetica" pitchFamily="2" charset="0"/>
              </a:rPr>
              <a:t>garantissant</a:t>
            </a:r>
            <a:r>
              <a:rPr lang="en-GB" sz="1100" dirty="0">
                <a:latin typeface="Helvetica" pitchFamily="2" charset="0"/>
              </a:rPr>
              <a:t> la </a:t>
            </a:r>
            <a:r>
              <a:rPr lang="en-GB" sz="1100" dirty="0" err="1">
                <a:latin typeface="Helvetica" pitchFamily="2" charset="0"/>
              </a:rPr>
              <a:t>transparence</a:t>
            </a:r>
            <a:r>
              <a:rPr lang="en-GB" sz="1100" dirty="0">
                <a:latin typeface="Helvetica" pitchFamily="2" charset="0"/>
              </a:rPr>
              <a:t> et la </a:t>
            </a:r>
            <a:r>
              <a:rPr lang="en-GB" sz="1100" dirty="0" err="1">
                <a:latin typeface="Helvetica" pitchFamily="2" charset="0"/>
              </a:rPr>
              <a:t>résistance</a:t>
            </a:r>
            <a:r>
              <a:rPr lang="en-GB" sz="1100" dirty="0">
                <a:latin typeface="Helvetica" pitchFamily="2" charset="0"/>
              </a:rPr>
              <a:t> à la falsification</a:t>
            </a:r>
          </a:p>
          <a:p>
            <a:pPr algn="just"/>
            <a:endParaRPr lang="en-GB" sz="1100" dirty="0">
              <a:latin typeface="Helvetica" pitchFamily="2" charset="0"/>
            </a:endParaRPr>
          </a:p>
          <a:p>
            <a:pPr algn="just"/>
            <a:r>
              <a:rPr lang="en-GB" sz="1100" b="1" dirty="0">
                <a:latin typeface="Helvetica" pitchFamily="2" charset="0"/>
              </a:rPr>
              <a:t>6. </a:t>
            </a:r>
            <a:r>
              <a:rPr lang="en-GB" sz="1100" b="1" dirty="0" err="1">
                <a:latin typeface="Helvetica" pitchFamily="2" charset="0"/>
              </a:rPr>
              <a:t>Protocole</a:t>
            </a:r>
            <a:r>
              <a:rPr lang="en-GB" sz="1100" b="1" dirty="0">
                <a:latin typeface="Helvetica" pitchFamily="2" charset="0"/>
              </a:rPr>
              <a:t> de blockchain </a:t>
            </a:r>
            <a:r>
              <a:rPr lang="en-GB" sz="1100" b="1" dirty="0" err="1">
                <a:latin typeface="Helvetica" pitchFamily="2" charset="0"/>
              </a:rPr>
              <a:t>décentralisé</a:t>
            </a:r>
            <a:r>
              <a:rPr lang="en-GB" sz="1100" b="1" dirty="0">
                <a:latin typeface="Helvetica" pitchFamily="2" charset="0"/>
              </a:rPr>
              <a:t> : </a:t>
            </a:r>
          </a:p>
          <a:p>
            <a:pPr algn="just"/>
            <a:r>
              <a:rPr lang="en-GB" sz="1100" dirty="0">
                <a:latin typeface="Helvetica" pitchFamily="2" charset="0"/>
              </a:rPr>
              <a:t>Un </a:t>
            </a:r>
            <a:r>
              <a:rPr lang="en-GB" sz="1100" dirty="0" err="1">
                <a:latin typeface="Helvetica" pitchFamily="2" charset="0"/>
              </a:rPr>
              <a:t>protocole</a:t>
            </a:r>
            <a:r>
              <a:rPr lang="en-GB" sz="1100" dirty="0">
                <a:latin typeface="Helvetica" pitchFamily="2" charset="0"/>
              </a:rPr>
              <a:t> de blockchain </a:t>
            </a:r>
            <a:r>
              <a:rPr lang="en-GB" sz="1100" dirty="0" err="1">
                <a:latin typeface="Helvetica" pitchFamily="2" charset="0"/>
              </a:rPr>
              <a:t>décentralisé</a:t>
            </a:r>
            <a:r>
              <a:rPr lang="en-GB" sz="1100" dirty="0">
                <a:latin typeface="Helvetica" pitchFamily="2" charset="0"/>
              </a:rPr>
              <a:t> </a:t>
            </a:r>
            <a:r>
              <a:rPr lang="en-GB" sz="1100" dirty="0" err="1">
                <a:latin typeface="Helvetica" pitchFamily="2" charset="0"/>
              </a:rPr>
              <a:t>fonctionne</a:t>
            </a:r>
            <a:r>
              <a:rPr lang="en-GB" sz="1100" dirty="0">
                <a:latin typeface="Helvetica" pitchFamily="2" charset="0"/>
              </a:rPr>
              <a:t> sans </a:t>
            </a:r>
            <a:r>
              <a:rPr lang="en-GB" sz="1100" dirty="0" err="1">
                <a:latin typeface="Helvetica" pitchFamily="2" charset="0"/>
              </a:rPr>
              <a:t>autorité</a:t>
            </a:r>
            <a:r>
              <a:rPr lang="en-GB" sz="1100" dirty="0">
                <a:latin typeface="Helvetica" pitchFamily="2" charset="0"/>
              </a:rPr>
              <a:t> centrale </a:t>
            </a:r>
            <a:r>
              <a:rPr lang="en-GB" sz="1100" dirty="0" err="1">
                <a:latin typeface="Helvetica" pitchFamily="2" charset="0"/>
              </a:rPr>
              <a:t>en</a:t>
            </a:r>
            <a:r>
              <a:rPr lang="en-GB" sz="1100" dirty="0">
                <a:latin typeface="Helvetica" pitchFamily="2" charset="0"/>
              </a:rPr>
              <a:t> </a:t>
            </a:r>
            <a:r>
              <a:rPr lang="en-GB" sz="1100" dirty="0" err="1">
                <a:latin typeface="Helvetica" pitchFamily="2" charset="0"/>
              </a:rPr>
              <a:t>répartissant</a:t>
            </a:r>
            <a:r>
              <a:rPr lang="en-GB" sz="1100" dirty="0">
                <a:latin typeface="Helvetica" pitchFamily="2" charset="0"/>
              </a:rPr>
              <a:t> le </a:t>
            </a:r>
            <a:r>
              <a:rPr lang="en-GB" sz="1100" dirty="0" err="1">
                <a:latin typeface="Helvetica" pitchFamily="2" charset="0"/>
              </a:rPr>
              <a:t>contrôle</a:t>
            </a:r>
            <a:r>
              <a:rPr lang="en-GB" sz="1100" dirty="0">
                <a:latin typeface="Helvetica" pitchFamily="2" charset="0"/>
              </a:rPr>
              <a:t> entre les participants du </a:t>
            </a:r>
            <a:r>
              <a:rPr lang="en-GB" sz="1100" dirty="0" err="1">
                <a:latin typeface="Helvetica" pitchFamily="2" charset="0"/>
              </a:rPr>
              <a:t>réseau</a:t>
            </a:r>
            <a:r>
              <a:rPr lang="en-GB" sz="1100" dirty="0">
                <a:latin typeface="Helvetica" pitchFamily="2" charset="0"/>
              </a:rPr>
              <a:t>. Les </a:t>
            </a:r>
            <a:r>
              <a:rPr lang="en-GB" sz="1100" dirty="0" err="1">
                <a:latin typeface="Helvetica" pitchFamily="2" charset="0"/>
              </a:rPr>
              <a:t>exemples</a:t>
            </a:r>
            <a:r>
              <a:rPr lang="en-GB" sz="1100" dirty="0">
                <a:latin typeface="Helvetica" pitchFamily="2" charset="0"/>
              </a:rPr>
              <a:t> </a:t>
            </a:r>
            <a:r>
              <a:rPr lang="en-GB" sz="1100" dirty="0" err="1">
                <a:latin typeface="Helvetica" pitchFamily="2" charset="0"/>
              </a:rPr>
              <a:t>incluent</a:t>
            </a:r>
            <a:r>
              <a:rPr lang="en-GB" sz="1100" dirty="0">
                <a:latin typeface="Helvetica" pitchFamily="2" charset="0"/>
              </a:rPr>
              <a:t> le </a:t>
            </a:r>
            <a:r>
              <a:rPr lang="en-GB" sz="1100" dirty="0" err="1">
                <a:latin typeface="Helvetica" pitchFamily="2" charset="0"/>
              </a:rPr>
              <a:t>mécanisme</a:t>
            </a:r>
            <a:r>
              <a:rPr lang="en-GB" sz="1100" dirty="0">
                <a:latin typeface="Helvetica" pitchFamily="2" charset="0"/>
              </a:rPr>
              <a:t> de consensus de </a:t>
            </a:r>
            <a:r>
              <a:rPr lang="en-GB" sz="1100" dirty="0" err="1">
                <a:latin typeface="Helvetica" pitchFamily="2" charset="0"/>
              </a:rPr>
              <a:t>preuve</a:t>
            </a:r>
            <a:r>
              <a:rPr lang="en-GB" sz="1100" dirty="0">
                <a:latin typeface="Helvetica" pitchFamily="2" charset="0"/>
              </a:rPr>
              <a:t> de travail de Bitcoin et le </a:t>
            </a:r>
            <a:r>
              <a:rPr lang="en-GB" sz="1100" dirty="0" err="1">
                <a:latin typeface="Helvetica" pitchFamily="2" charset="0"/>
              </a:rPr>
              <a:t>système</a:t>
            </a:r>
            <a:r>
              <a:rPr lang="en-GB" sz="1100" dirty="0">
                <a:latin typeface="Helvetica" pitchFamily="2" charset="0"/>
              </a:rPr>
              <a:t> de </a:t>
            </a:r>
            <a:r>
              <a:rPr lang="en-GB" sz="1100" dirty="0" err="1">
                <a:latin typeface="Helvetica" pitchFamily="2" charset="0"/>
              </a:rPr>
              <a:t>preuve</a:t>
            </a:r>
            <a:r>
              <a:rPr lang="en-GB" sz="1100" dirty="0">
                <a:latin typeface="Helvetica" pitchFamily="2" charset="0"/>
              </a:rPr>
              <a:t> </a:t>
            </a:r>
            <a:r>
              <a:rPr lang="en-GB" sz="1100" dirty="0" err="1">
                <a:latin typeface="Helvetica" pitchFamily="2" charset="0"/>
              </a:rPr>
              <a:t>d'enjeu</a:t>
            </a:r>
            <a:r>
              <a:rPr lang="en-GB" sz="1100" dirty="0">
                <a:latin typeface="Helvetica" pitchFamily="2" charset="0"/>
              </a:rPr>
              <a:t> </a:t>
            </a:r>
            <a:r>
              <a:rPr lang="en-GB" sz="1100" dirty="0" err="1">
                <a:latin typeface="Helvetica" pitchFamily="2" charset="0"/>
              </a:rPr>
              <a:t>d'Ethereum</a:t>
            </a:r>
            <a:r>
              <a:rPr lang="en-GB" sz="1100" dirty="0">
                <a:latin typeface="Helvetica" pitchFamily="2" charset="0"/>
              </a:rPr>
              <a:t>.</a:t>
            </a:r>
            <a:endParaRPr lang="en-AD" sz="1100" dirty="0">
              <a:latin typeface="Helvetica" pitchFamily="2" charset="0"/>
            </a:endParaRPr>
          </a:p>
        </p:txBody>
      </p:sp>
      <p:pic>
        <p:nvPicPr>
          <p:cNvPr id="3" name="Online Media 2" descr="DeFi explained: What is it and will it replace banks?">
            <a:hlinkClick r:id="" action="ppaction://media"/>
            <a:extLst>
              <a:ext uri="{FF2B5EF4-FFF2-40B4-BE49-F238E27FC236}">
                <a16:creationId xmlns:a16="http://schemas.microsoft.com/office/drawing/2014/main" id="{41542F97-C022-D77A-0C45-989DC6B1B505}"/>
              </a:ext>
            </a:extLst>
          </p:cNvPr>
          <p:cNvPicPr>
            <a:picLocks noRot="1" noChangeAspect="1"/>
          </p:cNvPicPr>
          <p:nvPr>
            <a:videoFile r:link="rId1"/>
          </p:nvPr>
        </p:nvPicPr>
        <p:blipFill>
          <a:blip r:embed="rId3"/>
          <a:stretch>
            <a:fillRect/>
          </a:stretch>
        </p:blipFill>
        <p:spPr>
          <a:xfrm>
            <a:off x="8540286" y="1966984"/>
            <a:ext cx="3361152" cy="1899051"/>
          </a:xfrm>
          <a:prstGeom prst="rect">
            <a:avLst/>
          </a:prstGeom>
        </p:spPr>
      </p:pic>
      <p:pic>
        <p:nvPicPr>
          <p:cNvPr id="5" name="Picture 4">
            <a:extLst>
              <a:ext uri="{FF2B5EF4-FFF2-40B4-BE49-F238E27FC236}">
                <a16:creationId xmlns:a16="http://schemas.microsoft.com/office/drawing/2014/main" id="{C1BF19C4-3286-34D3-B2EE-5D9EB7BFBD23}"/>
              </a:ext>
            </a:extLst>
          </p:cNvPr>
          <p:cNvPicPr>
            <a:picLocks noChangeAspect="1"/>
          </p:cNvPicPr>
          <p:nvPr/>
        </p:nvPicPr>
        <p:blipFill>
          <a:blip r:embed="rId4"/>
          <a:stretch>
            <a:fillRect/>
          </a:stretch>
        </p:blipFill>
        <p:spPr>
          <a:xfrm>
            <a:off x="8434052" y="4165585"/>
            <a:ext cx="3573620" cy="2232138"/>
          </a:xfrm>
          <a:prstGeom prst="rect">
            <a:avLst/>
          </a:prstGeom>
        </p:spPr>
      </p:pic>
    </p:spTree>
    <p:extLst>
      <p:ext uri="{BB962C8B-B14F-4D97-AF65-F5344CB8AC3E}">
        <p14:creationId xmlns:p14="http://schemas.microsoft.com/office/powerpoint/2010/main" val="719205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6F5F32-B8F8-568F-5A0E-8DC74D370C56}"/>
              </a:ext>
            </a:extLst>
          </p:cNvPr>
          <p:cNvSpPr>
            <a:spLocks noGrp="1"/>
          </p:cNvSpPr>
          <p:nvPr>
            <p:ph type="title"/>
          </p:nvPr>
        </p:nvSpPr>
        <p:spPr>
          <a:xfrm>
            <a:off x="3183659" y="338440"/>
            <a:ext cx="6798541" cy="432843"/>
          </a:xfrm>
        </p:spPr>
        <p:txBody>
          <a:bodyPr anchor="b">
            <a:noAutofit/>
          </a:bodyPr>
          <a:lstStyle/>
          <a:p>
            <a:r>
              <a:rPr lang="en-AD" sz="2000" b="1" dirty="0">
                <a:solidFill>
                  <a:srgbClr val="0070C0"/>
                </a:solidFill>
                <a:latin typeface="Helvetica" pitchFamily="2" charset="0"/>
              </a:rPr>
              <a:t>CADRE / FRAMEWORK FOR FINTECH ANALYSIS </a:t>
            </a:r>
          </a:p>
        </p:txBody>
      </p:sp>
      <p:pic>
        <p:nvPicPr>
          <p:cNvPr id="5" name="Picture 4" descr="Colourful charts and graphs">
            <a:extLst>
              <a:ext uri="{FF2B5EF4-FFF2-40B4-BE49-F238E27FC236}">
                <a16:creationId xmlns:a16="http://schemas.microsoft.com/office/drawing/2014/main" id="{607C2B08-53A2-0131-779A-835F216C1B10}"/>
              </a:ext>
            </a:extLst>
          </p:cNvPr>
          <p:cNvPicPr>
            <a:picLocks noChangeAspect="1"/>
          </p:cNvPicPr>
          <p:nvPr/>
        </p:nvPicPr>
        <p:blipFill>
          <a:blip r:embed="rId2"/>
          <a:srcRect l="31629" r="27526" b="-1"/>
          <a:stretch/>
        </p:blipFill>
        <p:spPr>
          <a:xfrm>
            <a:off x="1" y="10"/>
            <a:ext cx="2847702" cy="6857990"/>
          </a:xfrm>
          <a:prstGeom prst="rect">
            <a:avLst/>
          </a:prstGeom>
          <a:effectLst/>
        </p:spPr>
      </p:pic>
      <p:sp>
        <p:nvSpPr>
          <p:cNvPr id="3" name="Content Placeholder 2">
            <a:extLst>
              <a:ext uri="{FF2B5EF4-FFF2-40B4-BE49-F238E27FC236}">
                <a16:creationId xmlns:a16="http://schemas.microsoft.com/office/drawing/2014/main" id="{38255E3A-80DE-51F5-36BB-4DC2AE1698E5}"/>
              </a:ext>
            </a:extLst>
          </p:cNvPr>
          <p:cNvSpPr>
            <a:spLocks noGrp="1"/>
          </p:cNvSpPr>
          <p:nvPr>
            <p:ph idx="1"/>
          </p:nvPr>
        </p:nvSpPr>
        <p:spPr>
          <a:xfrm>
            <a:off x="3091543" y="834927"/>
            <a:ext cx="8079377" cy="5498608"/>
          </a:xfrm>
        </p:spPr>
        <p:txBody>
          <a:bodyPr>
            <a:noAutofit/>
          </a:bodyPr>
          <a:lstStyle/>
          <a:p>
            <a:pPr marL="0" indent="0">
              <a:lnSpc>
                <a:spcPct val="100000"/>
              </a:lnSpc>
              <a:spcBef>
                <a:spcPts val="0"/>
              </a:spcBef>
              <a:buNone/>
            </a:pPr>
            <a:r>
              <a:rPr lang="en-GB" sz="1100" b="1" i="0" dirty="0">
                <a:solidFill>
                  <a:srgbClr val="0070C0"/>
                </a:solidFill>
                <a:effectLst/>
                <a:latin typeface="Helvetica" pitchFamily="2" charset="0"/>
              </a:rPr>
              <a:t>1. Historical Performance over the last 5 years 2020-2025: </a:t>
            </a:r>
          </a:p>
          <a:p>
            <a:pPr marL="0" indent="0">
              <a:lnSpc>
                <a:spcPct val="100000"/>
              </a:lnSpc>
              <a:spcBef>
                <a:spcPts val="0"/>
              </a:spcBef>
              <a:buNone/>
            </a:pPr>
            <a:r>
              <a:rPr lang="en-GB" sz="1100" b="0" i="0" dirty="0">
                <a:effectLst/>
                <a:latin typeface="Helvetica" pitchFamily="2" charset="0"/>
              </a:rPr>
              <a:t>A.. </a:t>
            </a:r>
            <a:r>
              <a:rPr lang="en-GB" sz="1100" b="0" i="0" dirty="0" err="1">
                <a:effectLst/>
                <a:latin typeface="Helvetica" pitchFamily="2" charset="0"/>
              </a:rPr>
              <a:t>Analyze</a:t>
            </a:r>
            <a:r>
              <a:rPr lang="en-GB" sz="1100" b="0" i="0" dirty="0">
                <a:effectLst/>
                <a:latin typeface="Helvetica" pitchFamily="2" charset="0"/>
              </a:rPr>
              <a:t> past returns and volatility</a:t>
            </a:r>
          </a:p>
          <a:p>
            <a:pPr marL="0" indent="0">
              <a:lnSpc>
                <a:spcPct val="100000"/>
              </a:lnSpc>
              <a:spcBef>
                <a:spcPts val="0"/>
              </a:spcBef>
              <a:buNone/>
            </a:pPr>
            <a:r>
              <a:rPr lang="en-GB" sz="1100" b="0" i="0" dirty="0">
                <a:effectLst/>
                <a:latin typeface="Helvetica" pitchFamily="2" charset="0"/>
              </a:rPr>
              <a:t>B. Examine long-term growth trends</a:t>
            </a:r>
          </a:p>
          <a:p>
            <a:pPr>
              <a:lnSpc>
                <a:spcPct val="100000"/>
              </a:lnSpc>
              <a:spcBef>
                <a:spcPts val="0"/>
              </a:spcBef>
            </a:pPr>
            <a:endParaRPr lang="en-AD" sz="1100" dirty="0">
              <a:latin typeface="Helvetica" pitchFamily="2" charset="0"/>
            </a:endParaRPr>
          </a:p>
          <a:p>
            <a:pPr marL="0" indent="0">
              <a:lnSpc>
                <a:spcPct val="100000"/>
              </a:lnSpc>
              <a:spcBef>
                <a:spcPts val="0"/>
              </a:spcBef>
              <a:buNone/>
            </a:pPr>
            <a:r>
              <a:rPr lang="en-GB" sz="1100" b="1" i="0" dirty="0">
                <a:solidFill>
                  <a:srgbClr val="0070C0"/>
                </a:solidFill>
                <a:effectLst/>
                <a:latin typeface="Helvetica" pitchFamily="2" charset="0"/>
              </a:rPr>
              <a:t>2. Risk Metrics:</a:t>
            </a:r>
          </a:p>
          <a:p>
            <a:pPr marL="0" indent="0">
              <a:lnSpc>
                <a:spcPct val="100000"/>
              </a:lnSpc>
              <a:spcBef>
                <a:spcPts val="0"/>
              </a:spcBef>
              <a:buNone/>
            </a:pPr>
            <a:r>
              <a:rPr lang="en-GB" sz="1100" dirty="0">
                <a:latin typeface="Helvetica" pitchFamily="2" charset="0"/>
              </a:rPr>
              <a:t>A. </a:t>
            </a:r>
            <a:r>
              <a:rPr lang="en-GB" sz="1100" b="0" i="0" dirty="0">
                <a:effectLst/>
                <a:latin typeface="Helvetica" pitchFamily="2" charset="0"/>
              </a:rPr>
              <a:t>Measure volatility using standard deviation</a:t>
            </a:r>
          </a:p>
          <a:p>
            <a:pPr marL="0" indent="0">
              <a:lnSpc>
                <a:spcPct val="100000"/>
              </a:lnSpc>
              <a:spcBef>
                <a:spcPts val="0"/>
              </a:spcBef>
              <a:buNone/>
            </a:pPr>
            <a:r>
              <a:rPr lang="en-GB" sz="1100" b="0" i="0" dirty="0">
                <a:effectLst/>
                <a:latin typeface="Helvetica" pitchFamily="2" charset="0"/>
              </a:rPr>
              <a:t>B. Assess maximum drawdowns</a:t>
            </a:r>
          </a:p>
          <a:p>
            <a:pPr marL="0" indent="0">
              <a:lnSpc>
                <a:spcPct val="100000"/>
              </a:lnSpc>
              <a:spcBef>
                <a:spcPts val="0"/>
              </a:spcBef>
              <a:buNone/>
            </a:pPr>
            <a:endParaRPr lang="en-GB" sz="1100" b="0" i="0" dirty="0">
              <a:effectLst/>
              <a:latin typeface="Helvetica" pitchFamily="2" charset="0"/>
            </a:endParaRPr>
          </a:p>
          <a:p>
            <a:pPr marL="0" indent="0">
              <a:lnSpc>
                <a:spcPct val="100000"/>
              </a:lnSpc>
              <a:spcBef>
                <a:spcPts val="0"/>
              </a:spcBef>
              <a:buNone/>
            </a:pPr>
            <a:r>
              <a:rPr lang="en-GB" sz="1100" b="1" i="0" dirty="0">
                <a:solidFill>
                  <a:srgbClr val="0070C0"/>
                </a:solidFill>
                <a:effectLst/>
                <a:latin typeface="Helvetica" pitchFamily="2" charset="0"/>
              </a:rPr>
              <a:t>3.. Correlation with Economic Indicators:</a:t>
            </a:r>
          </a:p>
          <a:p>
            <a:pPr marL="0" indent="0">
              <a:lnSpc>
                <a:spcPct val="100000"/>
              </a:lnSpc>
              <a:spcBef>
                <a:spcPts val="0"/>
              </a:spcBef>
              <a:buNone/>
            </a:pPr>
            <a:r>
              <a:rPr lang="en-GB" sz="1100" b="0" i="0" dirty="0">
                <a:effectLst/>
                <a:latin typeface="Helvetica" pitchFamily="2" charset="0"/>
              </a:rPr>
              <a:t>A. Evaluate relationship with inflation rates</a:t>
            </a:r>
          </a:p>
          <a:p>
            <a:pPr marL="0" indent="0">
              <a:lnSpc>
                <a:spcPct val="100000"/>
              </a:lnSpc>
              <a:spcBef>
                <a:spcPts val="0"/>
              </a:spcBef>
              <a:buNone/>
            </a:pPr>
            <a:r>
              <a:rPr lang="en-GB" sz="1100" b="0" i="0" dirty="0">
                <a:effectLst/>
                <a:latin typeface="Helvetica" pitchFamily="2" charset="0"/>
              </a:rPr>
              <a:t>B. </a:t>
            </a:r>
            <a:r>
              <a:rPr lang="en-GB" sz="1100" b="0" i="0" dirty="0" err="1">
                <a:effectLst/>
                <a:latin typeface="Helvetica" pitchFamily="2" charset="0"/>
              </a:rPr>
              <a:t>Analyze</a:t>
            </a:r>
            <a:r>
              <a:rPr lang="en-GB" sz="1100" b="0" i="0" dirty="0">
                <a:effectLst/>
                <a:latin typeface="Helvetica" pitchFamily="2" charset="0"/>
              </a:rPr>
              <a:t> performance during the last pandemic (economic crisis) </a:t>
            </a:r>
          </a:p>
          <a:p>
            <a:pPr>
              <a:lnSpc>
                <a:spcPct val="100000"/>
              </a:lnSpc>
              <a:spcBef>
                <a:spcPts val="0"/>
              </a:spcBef>
            </a:pPr>
            <a:endParaRPr lang="en-GB" sz="1100" b="0" i="0" dirty="0">
              <a:effectLst/>
              <a:latin typeface="Helvetica" pitchFamily="2" charset="0"/>
            </a:endParaRPr>
          </a:p>
          <a:p>
            <a:pPr marL="0" indent="0">
              <a:lnSpc>
                <a:spcPct val="100000"/>
              </a:lnSpc>
              <a:spcBef>
                <a:spcPts val="0"/>
              </a:spcBef>
              <a:buNone/>
            </a:pPr>
            <a:r>
              <a:rPr lang="en-GB" sz="1100" b="1" i="0" dirty="0">
                <a:solidFill>
                  <a:srgbClr val="0070C0"/>
                </a:solidFill>
                <a:effectLst/>
                <a:latin typeface="Helvetica" pitchFamily="2" charset="0"/>
              </a:rPr>
              <a:t>4. Predictive </a:t>
            </a:r>
            <a:r>
              <a:rPr lang="en-GB" sz="1100" b="1" i="0" dirty="0" err="1">
                <a:solidFill>
                  <a:srgbClr val="0070C0"/>
                </a:solidFill>
                <a:effectLst/>
                <a:latin typeface="Helvetica" pitchFamily="2" charset="0"/>
              </a:rPr>
              <a:t>Modeling</a:t>
            </a:r>
            <a:r>
              <a:rPr lang="en-GB" sz="1100" b="1" i="0" dirty="0">
                <a:solidFill>
                  <a:srgbClr val="0070C0"/>
                </a:solidFill>
                <a:effectLst/>
                <a:latin typeface="Helvetica" pitchFamily="2" charset="0"/>
              </a:rPr>
              <a:t> :</a:t>
            </a:r>
          </a:p>
          <a:p>
            <a:pPr>
              <a:lnSpc>
                <a:spcPct val="100000"/>
              </a:lnSpc>
              <a:spcBef>
                <a:spcPts val="0"/>
              </a:spcBef>
              <a:buFont typeface="+mj-lt"/>
              <a:buAutoNum type="arabicPeriod"/>
            </a:pPr>
            <a:r>
              <a:rPr lang="en-GB" sz="1100" b="0" i="0" dirty="0">
                <a:effectLst/>
                <a:latin typeface="Helvetica" pitchFamily="2" charset="0"/>
              </a:rPr>
              <a:t>Implement time series forecasting models (e.g., ARIMA, LSTM)</a:t>
            </a:r>
          </a:p>
          <a:p>
            <a:pPr>
              <a:lnSpc>
                <a:spcPct val="100000"/>
              </a:lnSpc>
              <a:spcBef>
                <a:spcPts val="0"/>
              </a:spcBef>
              <a:buFont typeface="+mj-lt"/>
              <a:buAutoNum type="arabicPeriod"/>
            </a:pPr>
            <a:r>
              <a:rPr lang="en-GB" sz="1100" b="0" i="0" dirty="0">
                <a:effectLst/>
                <a:latin typeface="Helvetica" pitchFamily="2" charset="0"/>
              </a:rPr>
              <a:t>Use machine learning algorithms for pattern recognition</a:t>
            </a:r>
          </a:p>
          <a:p>
            <a:pPr>
              <a:lnSpc>
                <a:spcPct val="100000"/>
              </a:lnSpc>
              <a:spcBef>
                <a:spcPts val="0"/>
              </a:spcBef>
              <a:buFont typeface="+mj-lt"/>
              <a:buAutoNum type="arabicPeriod"/>
            </a:pPr>
            <a:r>
              <a:rPr lang="en-GB" sz="1100" b="0" i="0" dirty="0">
                <a:effectLst/>
                <a:latin typeface="Helvetica" pitchFamily="2" charset="0"/>
              </a:rPr>
              <a:t>Incorporate sentiment analysis from news and social media</a:t>
            </a:r>
          </a:p>
          <a:p>
            <a:pPr>
              <a:lnSpc>
                <a:spcPct val="100000"/>
              </a:lnSpc>
              <a:spcBef>
                <a:spcPts val="0"/>
              </a:spcBef>
              <a:buFont typeface="+mj-lt"/>
              <a:buAutoNum type="arabicPeriod"/>
            </a:pPr>
            <a:endParaRPr lang="en-GB" sz="1100" b="0" i="0" dirty="0">
              <a:effectLst/>
              <a:latin typeface="Helvetica" pitchFamily="2" charset="0"/>
            </a:endParaRPr>
          </a:p>
          <a:p>
            <a:pPr marL="0" indent="0">
              <a:lnSpc>
                <a:spcPct val="100000"/>
              </a:lnSpc>
              <a:spcBef>
                <a:spcPts val="0"/>
              </a:spcBef>
              <a:buNone/>
            </a:pPr>
            <a:r>
              <a:rPr lang="en-GB" sz="1100" b="1" i="0" dirty="0">
                <a:solidFill>
                  <a:srgbClr val="0070C0"/>
                </a:solidFill>
                <a:effectLst/>
                <a:latin typeface="Helvetica" pitchFamily="2" charset="0"/>
              </a:rPr>
              <a:t>5</a:t>
            </a:r>
            <a:r>
              <a:rPr lang="en-GB" sz="1100" b="1" dirty="0">
                <a:solidFill>
                  <a:srgbClr val="0070C0"/>
                </a:solidFill>
                <a:latin typeface="Helvetica" pitchFamily="2" charset="0"/>
              </a:rPr>
              <a:t>. AGENTIC </a:t>
            </a:r>
            <a:r>
              <a:rPr lang="en-GB" sz="1100" b="1" dirty="0" err="1">
                <a:solidFill>
                  <a:srgbClr val="0070C0"/>
                </a:solidFill>
                <a:latin typeface="Helvetica" pitchFamily="2" charset="0"/>
              </a:rPr>
              <a:t>A.i</a:t>
            </a:r>
            <a:r>
              <a:rPr lang="en-GB" sz="1100" b="1" dirty="0">
                <a:solidFill>
                  <a:srgbClr val="0070C0"/>
                </a:solidFill>
                <a:latin typeface="Helvetica" pitchFamily="2" charset="0"/>
              </a:rPr>
              <a:t> : </a:t>
            </a:r>
          </a:p>
          <a:p>
            <a:pPr marL="0" indent="0">
              <a:lnSpc>
                <a:spcPct val="100000"/>
              </a:lnSpc>
              <a:spcBef>
                <a:spcPts val="0"/>
              </a:spcBef>
              <a:buNone/>
            </a:pPr>
            <a:r>
              <a:rPr lang="en-GB" sz="1100" dirty="0">
                <a:latin typeface="Helvetica" pitchFamily="2" charset="0"/>
              </a:rPr>
              <a:t>A. Agentic </a:t>
            </a:r>
            <a:r>
              <a:rPr lang="en-GB" sz="1100" dirty="0" err="1">
                <a:latin typeface="Helvetica" pitchFamily="2" charset="0"/>
              </a:rPr>
              <a:t>A.i</a:t>
            </a:r>
            <a:r>
              <a:rPr lang="en-GB" sz="1100" dirty="0">
                <a:latin typeface="Helvetica" pitchFamily="2" charset="0"/>
              </a:rPr>
              <a:t> </a:t>
            </a:r>
          </a:p>
          <a:p>
            <a:pPr marL="0" indent="0">
              <a:lnSpc>
                <a:spcPct val="100000"/>
              </a:lnSpc>
              <a:spcBef>
                <a:spcPts val="0"/>
              </a:spcBef>
              <a:buNone/>
            </a:pPr>
            <a:r>
              <a:rPr lang="en-GB" sz="1100" dirty="0">
                <a:latin typeface="Helvetica" pitchFamily="2" charset="0"/>
              </a:rPr>
              <a:t>B. AGENTIC Ai Workflow </a:t>
            </a:r>
          </a:p>
          <a:p>
            <a:pPr marL="0" indent="0">
              <a:lnSpc>
                <a:spcPct val="100000"/>
              </a:lnSpc>
              <a:spcBef>
                <a:spcPts val="0"/>
              </a:spcBef>
              <a:buNone/>
            </a:pPr>
            <a:endParaRPr lang="en-GB" sz="1100" b="1" i="0" dirty="0">
              <a:solidFill>
                <a:srgbClr val="0070C0"/>
              </a:solidFill>
              <a:effectLst/>
              <a:latin typeface="Helvetica" pitchFamily="2" charset="0"/>
            </a:endParaRPr>
          </a:p>
          <a:p>
            <a:pPr marL="0" indent="0">
              <a:lnSpc>
                <a:spcPct val="100000"/>
              </a:lnSpc>
              <a:spcBef>
                <a:spcPts val="0"/>
              </a:spcBef>
              <a:buNone/>
            </a:pPr>
            <a:r>
              <a:rPr lang="en-GB" sz="1100" b="1" i="0" dirty="0">
                <a:solidFill>
                  <a:srgbClr val="0070C0"/>
                </a:solidFill>
                <a:effectLst/>
                <a:latin typeface="Helvetica" pitchFamily="2" charset="0"/>
              </a:rPr>
              <a:t>6. REPORTING :  </a:t>
            </a:r>
          </a:p>
          <a:p>
            <a:pPr>
              <a:lnSpc>
                <a:spcPct val="100000"/>
              </a:lnSpc>
              <a:spcBef>
                <a:spcPts val="0"/>
              </a:spcBef>
              <a:buAutoNum type="alphaUcPeriod"/>
            </a:pPr>
            <a:r>
              <a:rPr lang="en-GB" sz="1100" i="0" dirty="0">
                <a:effectLst/>
                <a:latin typeface="Helvetica" pitchFamily="2" charset="0"/>
              </a:rPr>
              <a:t>PESTEL Analysis </a:t>
            </a:r>
          </a:p>
          <a:p>
            <a:pPr>
              <a:lnSpc>
                <a:spcPct val="100000"/>
              </a:lnSpc>
              <a:spcBef>
                <a:spcPts val="0"/>
              </a:spcBef>
              <a:buAutoNum type="alphaUcPeriod"/>
            </a:pPr>
            <a:r>
              <a:rPr lang="en-GB" sz="1100" dirty="0">
                <a:latin typeface="Helvetica" pitchFamily="2" charset="0"/>
              </a:rPr>
              <a:t>B. SWOT analysis </a:t>
            </a:r>
          </a:p>
          <a:p>
            <a:pPr marL="0" indent="0">
              <a:lnSpc>
                <a:spcPct val="100000"/>
              </a:lnSpc>
              <a:spcBef>
                <a:spcPts val="0"/>
              </a:spcBef>
              <a:buNone/>
            </a:pPr>
            <a:endParaRPr lang="en-GB" sz="1100" i="0" dirty="0">
              <a:effectLst/>
              <a:latin typeface="Helvetica" pitchFamily="2" charset="0"/>
            </a:endParaRPr>
          </a:p>
          <a:p>
            <a:pPr marL="0" indent="0">
              <a:lnSpc>
                <a:spcPct val="100000"/>
              </a:lnSpc>
              <a:spcBef>
                <a:spcPts val="0"/>
              </a:spcBef>
              <a:buNone/>
            </a:pPr>
            <a:r>
              <a:rPr lang="en-GB" sz="1100" b="1" i="0" dirty="0">
                <a:solidFill>
                  <a:srgbClr val="0070C0"/>
                </a:solidFill>
                <a:effectLst/>
                <a:latin typeface="Helvetica" pitchFamily="2" charset="0"/>
              </a:rPr>
              <a:t>7. GLOSSARY : </a:t>
            </a:r>
            <a:endParaRPr lang="en-GB" sz="1100" b="1" i="0" dirty="0">
              <a:effectLst/>
              <a:latin typeface="Helvetica" pitchFamily="2" charset="0"/>
            </a:endParaRPr>
          </a:p>
          <a:p>
            <a:pPr marL="0" indent="0">
              <a:lnSpc>
                <a:spcPct val="100000"/>
              </a:lnSpc>
              <a:spcBef>
                <a:spcPts val="0"/>
              </a:spcBef>
              <a:buNone/>
            </a:pPr>
            <a:r>
              <a:rPr lang="en-GB" sz="1100" i="0" dirty="0">
                <a:effectLst/>
                <a:latin typeface="Helvetica" pitchFamily="2" charset="0"/>
              </a:rPr>
              <a:t>A. Centralized Finance glossary </a:t>
            </a:r>
          </a:p>
          <a:p>
            <a:pPr marL="0" indent="0">
              <a:lnSpc>
                <a:spcPct val="100000"/>
              </a:lnSpc>
              <a:spcBef>
                <a:spcPts val="0"/>
              </a:spcBef>
              <a:buNone/>
            </a:pPr>
            <a:r>
              <a:rPr lang="en-GB" sz="1100" dirty="0">
                <a:latin typeface="Helvetica" pitchFamily="2" charset="0"/>
              </a:rPr>
              <a:t>B. Decentralized Finance (DeFi) glossary </a:t>
            </a:r>
            <a:endParaRPr lang="en-GB" sz="1100" i="0" dirty="0">
              <a:effectLst/>
              <a:latin typeface="Helvetica" pitchFamily="2" charset="0"/>
            </a:endParaRPr>
          </a:p>
          <a:p>
            <a:pPr>
              <a:lnSpc>
                <a:spcPct val="100000"/>
              </a:lnSpc>
              <a:spcBef>
                <a:spcPts val="0"/>
              </a:spcBef>
            </a:pPr>
            <a:br>
              <a:rPr lang="en-GB" sz="1100" b="0" i="0" dirty="0">
                <a:effectLst/>
                <a:latin typeface="Helvetica" pitchFamily="2" charset="0"/>
              </a:rPr>
            </a:br>
            <a:endParaRPr lang="en-AD" sz="1100" dirty="0">
              <a:latin typeface="Helvetica" pitchFamily="2" charset="0"/>
            </a:endParaRPr>
          </a:p>
          <a:p>
            <a:pPr>
              <a:lnSpc>
                <a:spcPct val="100000"/>
              </a:lnSpc>
              <a:spcBef>
                <a:spcPts val="0"/>
              </a:spcBef>
            </a:pPr>
            <a:endParaRPr lang="en-AD" sz="1100" dirty="0">
              <a:latin typeface="Helvetica" pitchFamily="2" charset="0"/>
            </a:endParaRPr>
          </a:p>
        </p:txBody>
      </p:sp>
      <p:sp>
        <p:nvSpPr>
          <p:cNvPr id="4" name="Footer Placeholder 3">
            <a:extLst>
              <a:ext uri="{FF2B5EF4-FFF2-40B4-BE49-F238E27FC236}">
                <a16:creationId xmlns:a16="http://schemas.microsoft.com/office/drawing/2014/main" id="{08C7D72B-6BC9-EEC7-1E46-6DDB0D36385A}"/>
              </a:ext>
            </a:extLst>
          </p:cNvPr>
          <p:cNvSpPr>
            <a:spLocks noGrp="1"/>
          </p:cNvSpPr>
          <p:nvPr>
            <p:ph type="ftr" sz="quarter" idx="11"/>
          </p:nvPr>
        </p:nvSpPr>
        <p:spPr/>
        <p:txBody>
          <a:bodyPr/>
          <a:lstStyle/>
          <a:p>
            <a:endParaRPr lang="en-AD" dirty="0"/>
          </a:p>
        </p:txBody>
      </p:sp>
      <p:sp>
        <p:nvSpPr>
          <p:cNvPr id="6" name="Slide Number Placeholder 5">
            <a:extLst>
              <a:ext uri="{FF2B5EF4-FFF2-40B4-BE49-F238E27FC236}">
                <a16:creationId xmlns:a16="http://schemas.microsoft.com/office/drawing/2014/main" id="{DB097129-EBF3-E217-D7A4-014DC1CFDEE8}"/>
              </a:ext>
            </a:extLst>
          </p:cNvPr>
          <p:cNvSpPr>
            <a:spLocks noGrp="1"/>
          </p:cNvSpPr>
          <p:nvPr>
            <p:ph type="sldNum" sz="quarter" idx="12"/>
          </p:nvPr>
        </p:nvSpPr>
        <p:spPr/>
        <p:txBody>
          <a:bodyPr/>
          <a:lstStyle/>
          <a:p>
            <a:fld id="{83FD839A-6A21-0E45-AC65-E52854697595}" type="slidenum">
              <a:rPr lang="en-AD" smtClean="0"/>
              <a:t>3</a:t>
            </a:fld>
            <a:endParaRPr lang="en-AD"/>
          </a:p>
        </p:txBody>
      </p:sp>
    </p:spTree>
    <p:extLst>
      <p:ext uri="{BB962C8B-B14F-4D97-AF65-F5344CB8AC3E}">
        <p14:creationId xmlns:p14="http://schemas.microsoft.com/office/powerpoint/2010/main" val="34033175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8893F67-0B74-C103-917B-762FB92B316A}"/>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898FCEF-DACA-7C7C-453B-174493D8C8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101010 data lines to infinity">
            <a:extLst>
              <a:ext uri="{FF2B5EF4-FFF2-40B4-BE49-F238E27FC236}">
                <a16:creationId xmlns:a16="http://schemas.microsoft.com/office/drawing/2014/main" id="{CD3D1130-5951-3DE1-93C5-6D0A5FEF3D1D}"/>
              </a:ext>
            </a:extLst>
          </p:cNvPr>
          <p:cNvPicPr>
            <a:picLocks noChangeAspect="1"/>
          </p:cNvPicPr>
          <p:nvPr/>
        </p:nvPicPr>
        <p:blipFill>
          <a:blip r:embed="rId2"/>
          <a:srcRect t="13128"/>
          <a:stretch/>
        </p:blipFill>
        <p:spPr>
          <a:xfrm>
            <a:off x="-3047" y="10"/>
            <a:ext cx="12191999" cy="6857990"/>
          </a:xfrm>
          <a:prstGeom prst="rect">
            <a:avLst/>
          </a:prstGeom>
        </p:spPr>
      </p:pic>
      <p:sp>
        <p:nvSpPr>
          <p:cNvPr id="13" name="Rectangle 12">
            <a:extLst>
              <a:ext uri="{FF2B5EF4-FFF2-40B4-BE49-F238E27FC236}">
                <a16:creationId xmlns:a16="http://schemas.microsoft.com/office/drawing/2014/main" id="{ECCF8B88-2690-2EFE-1A6D-D0794E993E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54CE16-67FB-96E8-15C7-F350151776BE}"/>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b="1" i="0" dirty="0">
                <a:solidFill>
                  <a:srgbClr val="FFFFFF"/>
                </a:solidFill>
                <a:effectLst/>
              </a:rPr>
              <a:t>END.</a:t>
            </a:r>
            <a:endParaRPr lang="en-US" sz="5200" b="1" dirty="0">
              <a:solidFill>
                <a:srgbClr val="FFFFFF"/>
              </a:solidFill>
            </a:endParaRPr>
          </a:p>
        </p:txBody>
      </p:sp>
      <p:sp>
        <p:nvSpPr>
          <p:cNvPr id="4" name="Footer Placeholder 3">
            <a:extLst>
              <a:ext uri="{FF2B5EF4-FFF2-40B4-BE49-F238E27FC236}">
                <a16:creationId xmlns:a16="http://schemas.microsoft.com/office/drawing/2014/main" id="{3067F24A-3591-523D-2AC5-AD528113A09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defRPr/>
            </a:pPr>
            <a:endParaRPr lang="en-US" sz="1200" kern="1200">
              <a:solidFill>
                <a:srgbClr val="FFFFFF"/>
              </a:solidFill>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393ACF7E-EC60-4E67-ED08-3E5F80936E15}"/>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83FD839A-6A21-0E45-AC65-E52854697595}" type="slidenum">
              <a:rPr lang="en-US">
                <a:solidFill>
                  <a:srgbClr val="FFFFFF"/>
                </a:solidFill>
                <a:latin typeface="Calibri" panose="020F0502020204030204"/>
              </a:rPr>
              <a:pPr>
                <a:spcAft>
                  <a:spcPts val="600"/>
                </a:spcAft>
                <a:defRPr/>
              </a:pPr>
              <a:t>30</a:t>
            </a:fld>
            <a:endParaRPr lang="en-US">
              <a:solidFill>
                <a:srgbClr val="FFFFFF"/>
              </a:solidFill>
              <a:latin typeface="Calibri" panose="020F0502020204030204"/>
            </a:endParaRPr>
          </a:p>
        </p:txBody>
      </p:sp>
    </p:spTree>
    <p:extLst>
      <p:ext uri="{BB962C8B-B14F-4D97-AF65-F5344CB8AC3E}">
        <p14:creationId xmlns:p14="http://schemas.microsoft.com/office/powerpoint/2010/main" val="297990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C8B2B70-2378-F4E7-943F-7C8FBB60A0E1}"/>
            </a:ext>
          </a:extLst>
        </p:cNvPr>
        <p:cNvGrpSpPr/>
        <p:nvPr/>
      </p:nvGrpSpPr>
      <p:grpSpPr>
        <a:xfrm>
          <a:off x="0" y="0"/>
          <a:ext cx="0" cy="0"/>
          <a:chOff x="0" y="0"/>
          <a:chExt cx="0" cy="0"/>
        </a:xfrm>
      </p:grpSpPr>
      <p:pic>
        <p:nvPicPr>
          <p:cNvPr id="5" name="Picture 4" descr="Angled shot of pen on a graph">
            <a:extLst>
              <a:ext uri="{FF2B5EF4-FFF2-40B4-BE49-F238E27FC236}">
                <a16:creationId xmlns:a16="http://schemas.microsoft.com/office/drawing/2014/main" id="{025D6324-C050-5348-B64F-329EF6085629}"/>
              </a:ext>
            </a:extLst>
          </p:cNvPr>
          <p:cNvPicPr>
            <a:picLocks noChangeAspect="1"/>
          </p:cNvPicPr>
          <p:nvPr/>
        </p:nvPicPr>
        <p:blipFill>
          <a:blip r:embed="rId2"/>
          <a:srcRect t="7865" b="7865"/>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2866F38B-C218-34F1-A121-F6C8B0B0D63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endParaRPr lang="en-US" sz="1200" kern="1200">
              <a:solidFill>
                <a:srgbClr val="FFFFFF"/>
              </a:solidFill>
              <a:latin typeface="+mn-lt"/>
              <a:ea typeface="+mn-ea"/>
              <a:cs typeface="+mn-cs"/>
            </a:endParaRPr>
          </a:p>
        </p:txBody>
      </p:sp>
      <p:sp>
        <p:nvSpPr>
          <p:cNvPr id="6" name="Slide Number Placeholder 5">
            <a:extLst>
              <a:ext uri="{FF2B5EF4-FFF2-40B4-BE49-F238E27FC236}">
                <a16:creationId xmlns:a16="http://schemas.microsoft.com/office/drawing/2014/main" id="{C47EA715-B937-AA93-D99F-FDB4BC624E0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3FD839A-6A21-0E45-AC65-E52854697595}" type="slidenum">
              <a:rPr lang="en-US">
                <a:solidFill>
                  <a:srgbClr val="FFFFFF"/>
                </a:solidFill>
              </a:rPr>
              <a:pPr>
                <a:spcAft>
                  <a:spcPts val="600"/>
                </a:spcAft>
              </a:pPr>
              <a:t>4</a:t>
            </a:fld>
            <a:endParaRPr lang="en-US">
              <a:solidFill>
                <a:srgbClr val="FFFFFF"/>
              </a:solidFill>
            </a:endParaRPr>
          </a:p>
        </p:txBody>
      </p:sp>
      <p:sp>
        <p:nvSpPr>
          <p:cNvPr id="16" name="TextBox 15">
            <a:extLst>
              <a:ext uri="{FF2B5EF4-FFF2-40B4-BE49-F238E27FC236}">
                <a16:creationId xmlns:a16="http://schemas.microsoft.com/office/drawing/2014/main" id="{21F3E8AB-3059-F484-1402-90C181B4E061}"/>
              </a:ext>
            </a:extLst>
          </p:cNvPr>
          <p:cNvSpPr txBox="1"/>
          <p:nvPr/>
        </p:nvSpPr>
        <p:spPr>
          <a:xfrm>
            <a:off x="3815256" y="2437666"/>
            <a:ext cx="6642538" cy="584775"/>
          </a:xfrm>
          <a:prstGeom prst="rect">
            <a:avLst/>
          </a:prstGeom>
          <a:solidFill>
            <a:schemeClr val="bg1"/>
          </a:solidFill>
        </p:spPr>
        <p:txBody>
          <a:bodyPr wrap="square">
            <a:spAutoFit/>
          </a:bodyPr>
          <a:lstStyle/>
          <a:p>
            <a:r>
              <a:rPr lang="en-AD" sz="3200" b="1" dirty="0">
                <a:solidFill>
                  <a:srgbClr val="00B0F0"/>
                </a:solidFill>
                <a:latin typeface="Helvetica" pitchFamily="2" charset="0"/>
              </a:rPr>
              <a:t>1. HISTORICAL DATA 2020-2025 </a:t>
            </a:r>
            <a:endParaRPr lang="en-AD" sz="3200" dirty="0">
              <a:solidFill>
                <a:srgbClr val="00B0F0"/>
              </a:solidFill>
            </a:endParaRPr>
          </a:p>
        </p:txBody>
      </p:sp>
    </p:spTree>
    <p:extLst>
      <p:ext uri="{BB962C8B-B14F-4D97-AF65-F5344CB8AC3E}">
        <p14:creationId xmlns:p14="http://schemas.microsoft.com/office/powerpoint/2010/main" val="4027956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22CE406-D4AB-F8A4-FDE5-3639C024AD5F}"/>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F314F46-C4F6-C7F3-A17D-90C64EF772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10720C7-A9F6-C373-D751-7810D03F71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7023DDD-9039-EF97-5DF2-4A1043807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3E8FDA-FF1D-FC49-060D-A793CFF18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2EAE29F-DAED-D046-974B-1D15E931E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76DD2B-E10B-F7BF-3387-8B1ABBEB9B5B}"/>
              </a:ext>
            </a:extLst>
          </p:cNvPr>
          <p:cNvSpPr>
            <a:spLocks noGrp="1"/>
          </p:cNvSpPr>
          <p:nvPr>
            <p:ph type="title"/>
          </p:nvPr>
        </p:nvSpPr>
        <p:spPr>
          <a:xfrm>
            <a:off x="1371599" y="294538"/>
            <a:ext cx="9895951" cy="1033669"/>
          </a:xfrm>
        </p:spPr>
        <p:txBody>
          <a:bodyPr>
            <a:noAutofit/>
          </a:bodyPr>
          <a:lstStyle/>
          <a:p>
            <a:r>
              <a:rPr lang="en-AD" sz="3200" b="1" dirty="0">
                <a:solidFill>
                  <a:srgbClr val="FFC000"/>
                </a:solidFill>
                <a:latin typeface="Helvetica" pitchFamily="2" charset="0"/>
              </a:rPr>
              <a:t>1. HISTORICAL DATA 2020-2025 </a:t>
            </a:r>
          </a:p>
        </p:txBody>
      </p:sp>
      <p:sp>
        <p:nvSpPr>
          <p:cNvPr id="7" name="Content Placeholder 6">
            <a:extLst>
              <a:ext uri="{FF2B5EF4-FFF2-40B4-BE49-F238E27FC236}">
                <a16:creationId xmlns:a16="http://schemas.microsoft.com/office/drawing/2014/main" id="{94C5658D-B4E2-B042-9E25-CC68716245EF}"/>
              </a:ext>
            </a:extLst>
          </p:cNvPr>
          <p:cNvSpPr>
            <a:spLocks noGrp="1"/>
          </p:cNvSpPr>
          <p:nvPr>
            <p:ph idx="1"/>
          </p:nvPr>
        </p:nvSpPr>
        <p:spPr>
          <a:xfrm>
            <a:off x="352557" y="1788258"/>
            <a:ext cx="7246422" cy="4351338"/>
          </a:xfrm>
        </p:spPr>
        <p:txBody>
          <a:bodyPr>
            <a:normAutofit fontScale="55000" lnSpcReduction="20000"/>
          </a:bodyPr>
          <a:lstStyle/>
          <a:p>
            <a:pPr marL="0" indent="0">
              <a:buNone/>
            </a:pPr>
            <a:r>
              <a:rPr lang="en-GB" sz="3800" b="1" dirty="0" err="1">
                <a:solidFill>
                  <a:srgbClr val="0070C0"/>
                </a:solidFill>
                <a:latin typeface="Helvetica" pitchFamily="2" charset="0"/>
              </a:rPr>
              <a:t>Calcul</a:t>
            </a:r>
            <a:r>
              <a:rPr lang="en-GB" sz="3800" b="1" dirty="0">
                <a:solidFill>
                  <a:srgbClr val="0070C0"/>
                </a:solidFill>
                <a:latin typeface="Helvetica" pitchFamily="2" charset="0"/>
              </a:rPr>
              <a:t> du </a:t>
            </a:r>
            <a:r>
              <a:rPr lang="en-GB" sz="3800" b="1" dirty="0" err="1">
                <a:solidFill>
                  <a:srgbClr val="0070C0"/>
                </a:solidFill>
                <a:latin typeface="Helvetica" pitchFamily="2" charset="0"/>
              </a:rPr>
              <a:t>taux</a:t>
            </a:r>
            <a:r>
              <a:rPr lang="en-GB" sz="3800" b="1" dirty="0">
                <a:solidFill>
                  <a:srgbClr val="0070C0"/>
                </a:solidFill>
                <a:latin typeface="Helvetica" pitchFamily="2" charset="0"/>
              </a:rPr>
              <a:t> de </a:t>
            </a:r>
            <a:r>
              <a:rPr lang="en-GB" sz="3800" b="1" dirty="0" err="1">
                <a:solidFill>
                  <a:srgbClr val="0070C0"/>
                </a:solidFill>
                <a:latin typeface="Helvetica" pitchFamily="2" charset="0"/>
              </a:rPr>
              <a:t>croissance</a:t>
            </a:r>
            <a:r>
              <a:rPr lang="en-GB" sz="3800" b="1" dirty="0">
                <a:solidFill>
                  <a:srgbClr val="0070C0"/>
                </a:solidFill>
                <a:latin typeface="Helvetica" pitchFamily="2" charset="0"/>
              </a:rPr>
              <a:t> </a:t>
            </a:r>
            <a:r>
              <a:rPr lang="en-GB" sz="3800" b="1" dirty="0" err="1">
                <a:solidFill>
                  <a:srgbClr val="0070C0"/>
                </a:solidFill>
                <a:latin typeface="Helvetica" pitchFamily="2" charset="0"/>
              </a:rPr>
              <a:t>annuel</a:t>
            </a:r>
            <a:r>
              <a:rPr lang="en-GB" sz="3800" b="1" dirty="0">
                <a:solidFill>
                  <a:srgbClr val="0070C0"/>
                </a:solidFill>
                <a:latin typeface="Helvetica" pitchFamily="2" charset="0"/>
              </a:rPr>
              <a:t> </a:t>
            </a:r>
            <a:r>
              <a:rPr lang="en-GB" sz="3800" b="1" dirty="0" err="1">
                <a:solidFill>
                  <a:srgbClr val="0070C0"/>
                </a:solidFill>
                <a:latin typeface="Helvetica" pitchFamily="2" charset="0"/>
              </a:rPr>
              <a:t>composé</a:t>
            </a:r>
            <a:r>
              <a:rPr lang="en-GB" sz="3800" b="1" dirty="0">
                <a:solidFill>
                  <a:srgbClr val="0070C0"/>
                </a:solidFill>
                <a:latin typeface="Helvetica" pitchFamily="2" charset="0"/>
              </a:rPr>
              <a:t> (TCAC) :</a:t>
            </a:r>
          </a:p>
          <a:p>
            <a:pPr marL="0" indent="0">
              <a:buNone/>
            </a:pPr>
            <a:r>
              <a:rPr lang="en-GB" sz="3800" b="1" dirty="0">
                <a:solidFill>
                  <a:srgbClr val="0070C0"/>
                </a:solidFill>
                <a:latin typeface="Helvetica" pitchFamily="2" charset="0"/>
              </a:rPr>
              <a:t> </a:t>
            </a:r>
          </a:p>
          <a:p>
            <a:r>
              <a:rPr lang="en-GB" sz="4000" dirty="0">
                <a:latin typeface="Helvetica" pitchFamily="2" charset="0"/>
              </a:rPr>
              <a:t>- Compound Annual Growth Rate (CAGR) - </a:t>
            </a:r>
          </a:p>
          <a:p>
            <a:r>
              <a:rPr lang="en-GB" sz="1900" dirty="0">
                <a:latin typeface="Helvetica" pitchFamily="2" charset="0"/>
              </a:rPr>
              <a:t>Pour </a:t>
            </a:r>
            <a:r>
              <a:rPr lang="en-GB" sz="1900" dirty="0" err="1">
                <a:latin typeface="Helvetica" pitchFamily="2" charset="0"/>
              </a:rPr>
              <a:t>calculer</a:t>
            </a:r>
            <a:r>
              <a:rPr lang="en-GB" sz="1900" dirty="0">
                <a:latin typeface="Helvetica" pitchFamily="2" charset="0"/>
              </a:rPr>
              <a:t> le TCAC de </a:t>
            </a:r>
            <a:r>
              <a:rPr lang="en-GB" sz="1900" dirty="0" err="1">
                <a:latin typeface="Helvetica" pitchFamily="2" charset="0"/>
              </a:rPr>
              <a:t>chaque</a:t>
            </a:r>
            <a:r>
              <a:rPr lang="en-GB" sz="1900" dirty="0">
                <a:latin typeface="Helvetica" pitchFamily="2" charset="0"/>
              </a:rPr>
              <a:t> </a:t>
            </a:r>
            <a:r>
              <a:rPr lang="en-GB" sz="1900" dirty="0" err="1">
                <a:latin typeface="Helvetica" pitchFamily="2" charset="0"/>
              </a:rPr>
              <a:t>actif</a:t>
            </a:r>
            <a:r>
              <a:rPr lang="en-GB" sz="1900" dirty="0">
                <a:latin typeface="Helvetica" pitchFamily="2" charset="0"/>
              </a:rPr>
              <a:t> sur la </a:t>
            </a:r>
            <a:r>
              <a:rPr lang="en-GB" sz="1900" dirty="0" err="1">
                <a:latin typeface="Helvetica" pitchFamily="2" charset="0"/>
              </a:rPr>
              <a:t>période</a:t>
            </a:r>
            <a:r>
              <a:rPr lang="en-GB" sz="1900" dirty="0">
                <a:latin typeface="Helvetica" pitchFamily="2" charset="0"/>
              </a:rPr>
              <a:t> de 5 </a:t>
            </a:r>
            <a:r>
              <a:rPr lang="en-GB" sz="1900" dirty="0" err="1">
                <a:latin typeface="Helvetica" pitchFamily="2" charset="0"/>
              </a:rPr>
              <a:t>ans</a:t>
            </a:r>
            <a:r>
              <a:rPr lang="en-GB" sz="1900" dirty="0">
                <a:latin typeface="Helvetica" pitchFamily="2" charset="0"/>
              </a:rPr>
              <a:t> (2020-2024), nous </a:t>
            </a:r>
            <a:r>
              <a:rPr lang="en-GB" sz="1900" dirty="0" err="1">
                <a:latin typeface="Helvetica" pitchFamily="2" charset="0"/>
              </a:rPr>
              <a:t>utiliserons</a:t>
            </a:r>
            <a:r>
              <a:rPr lang="en-GB" sz="1900" dirty="0">
                <a:latin typeface="Helvetica" pitchFamily="2" charset="0"/>
              </a:rPr>
              <a:t> la </a:t>
            </a:r>
            <a:r>
              <a:rPr lang="en-GB" sz="1900" dirty="0" err="1">
                <a:latin typeface="Helvetica" pitchFamily="2" charset="0"/>
              </a:rPr>
              <a:t>formule</a:t>
            </a:r>
            <a:r>
              <a:rPr lang="en-GB" sz="1900" dirty="0">
                <a:latin typeface="Helvetica" pitchFamily="2" charset="0"/>
              </a:rPr>
              <a:t> :</a:t>
            </a:r>
          </a:p>
          <a:p>
            <a:r>
              <a:rPr lang="en-GB" sz="1900" dirty="0">
                <a:latin typeface="Helvetica" pitchFamily="2" charset="0"/>
              </a:rPr>
              <a:t>TCAC = (</a:t>
            </a:r>
            <a:r>
              <a:rPr lang="en-GB" sz="1900" dirty="0" err="1">
                <a:latin typeface="Helvetica" pitchFamily="2" charset="0"/>
              </a:rPr>
              <a:t>valeur</a:t>
            </a:r>
            <a:r>
              <a:rPr lang="en-GB" sz="1900" dirty="0">
                <a:latin typeface="Helvetica" pitchFamily="2" charset="0"/>
              </a:rPr>
              <a:t> finale / </a:t>
            </a:r>
            <a:r>
              <a:rPr lang="en-GB" sz="1900" dirty="0" err="1">
                <a:latin typeface="Helvetica" pitchFamily="2" charset="0"/>
              </a:rPr>
              <a:t>valeur</a:t>
            </a:r>
            <a:r>
              <a:rPr lang="en-GB" sz="1900" dirty="0">
                <a:latin typeface="Helvetica" pitchFamily="2" charset="0"/>
              </a:rPr>
              <a:t> </a:t>
            </a:r>
            <a:r>
              <a:rPr lang="en-GB" sz="1900" dirty="0" err="1">
                <a:latin typeface="Helvetica" pitchFamily="2" charset="0"/>
              </a:rPr>
              <a:t>initiale</a:t>
            </a:r>
            <a:r>
              <a:rPr lang="en-GB" sz="1900" dirty="0">
                <a:latin typeface="Helvetica" pitchFamily="2" charset="0"/>
              </a:rPr>
              <a:t>)^(1/n) - 1</a:t>
            </a:r>
          </a:p>
          <a:p>
            <a:r>
              <a:rPr lang="en-GB" sz="1900" dirty="0" err="1">
                <a:latin typeface="Helvetica" pitchFamily="2" charset="0"/>
              </a:rPr>
              <a:t>Où</a:t>
            </a:r>
            <a:r>
              <a:rPr lang="en-GB" sz="1900" dirty="0">
                <a:latin typeface="Helvetica" pitchFamily="2" charset="0"/>
              </a:rPr>
              <a:t> n </a:t>
            </a:r>
            <a:r>
              <a:rPr lang="en-GB" sz="1900" dirty="0" err="1">
                <a:latin typeface="Helvetica" pitchFamily="2" charset="0"/>
              </a:rPr>
              <a:t>est</a:t>
            </a:r>
            <a:r>
              <a:rPr lang="en-GB" sz="1900" dirty="0">
                <a:latin typeface="Helvetica" pitchFamily="2" charset="0"/>
              </a:rPr>
              <a:t> le </a:t>
            </a:r>
            <a:r>
              <a:rPr lang="en-GB" sz="1900" dirty="0" err="1">
                <a:latin typeface="Helvetica" pitchFamily="2" charset="0"/>
              </a:rPr>
              <a:t>nombre</a:t>
            </a:r>
            <a:r>
              <a:rPr lang="en-GB" sz="1900" dirty="0">
                <a:latin typeface="Helvetica" pitchFamily="2" charset="0"/>
              </a:rPr>
              <a:t> </a:t>
            </a:r>
            <a:r>
              <a:rPr lang="en-GB" sz="1900" dirty="0" err="1">
                <a:latin typeface="Helvetica" pitchFamily="2" charset="0"/>
              </a:rPr>
              <a:t>d'années</a:t>
            </a:r>
            <a:r>
              <a:rPr lang="en-GB" sz="1900" dirty="0">
                <a:latin typeface="Helvetica" pitchFamily="2" charset="0"/>
              </a:rPr>
              <a:t> (5 dans </a:t>
            </a:r>
            <a:r>
              <a:rPr lang="en-GB" sz="1900" dirty="0" err="1">
                <a:latin typeface="Helvetica" pitchFamily="2" charset="0"/>
              </a:rPr>
              <a:t>ce</a:t>
            </a:r>
            <a:r>
              <a:rPr lang="en-GB" sz="1900" dirty="0">
                <a:latin typeface="Helvetica" pitchFamily="2" charset="0"/>
              </a:rPr>
              <a:t> </a:t>
            </a:r>
            <a:r>
              <a:rPr lang="en-GB" sz="1900" dirty="0" err="1">
                <a:latin typeface="Helvetica" pitchFamily="2" charset="0"/>
              </a:rPr>
              <a:t>cas</a:t>
            </a:r>
            <a:r>
              <a:rPr lang="en-GB" sz="1900" dirty="0">
                <a:latin typeface="Helvetica" pitchFamily="2" charset="0"/>
              </a:rPr>
              <a:t>).</a:t>
            </a:r>
          </a:p>
          <a:p>
            <a:pPr marL="0" indent="0">
              <a:buNone/>
            </a:pPr>
            <a:endParaRPr lang="en-GB" sz="1900" dirty="0">
              <a:latin typeface="Helvetica" pitchFamily="2" charset="0"/>
            </a:endParaRPr>
          </a:p>
          <a:p>
            <a:pPr marL="0" indent="0">
              <a:buNone/>
            </a:pPr>
            <a:r>
              <a:rPr lang="en-GB" sz="1900" dirty="0">
                <a:latin typeface="Helvetica" pitchFamily="2" charset="0"/>
              </a:rPr>
              <a:t>Bitcoin : - </a:t>
            </a:r>
            <a:r>
              <a:rPr lang="en-GB" sz="1900" b="1" dirty="0">
                <a:solidFill>
                  <a:srgbClr val="00B0F0"/>
                </a:solidFill>
                <a:latin typeface="Helvetica" pitchFamily="2" charset="0"/>
              </a:rPr>
              <a:t>ATT</a:t>
            </a:r>
            <a:r>
              <a:rPr lang="en-GB" sz="1900" dirty="0">
                <a:latin typeface="Helvetica" pitchFamily="2" charset="0"/>
              </a:rPr>
              <a:t> - </a:t>
            </a:r>
            <a:r>
              <a:rPr lang="en-GB" sz="1900" dirty="0" err="1">
                <a:latin typeface="Helvetica" pitchFamily="2" charset="0"/>
              </a:rPr>
              <a:t>C’est</a:t>
            </a:r>
            <a:r>
              <a:rPr lang="en-GB" sz="1900" dirty="0">
                <a:latin typeface="Helvetica" pitchFamily="2" charset="0"/>
              </a:rPr>
              <a:t> </a:t>
            </a:r>
            <a:r>
              <a:rPr lang="en-GB" sz="1900" dirty="0" err="1">
                <a:latin typeface="Helvetica" pitchFamily="2" charset="0"/>
              </a:rPr>
              <a:t>juste</a:t>
            </a:r>
            <a:r>
              <a:rPr lang="en-GB" sz="1900" dirty="0">
                <a:latin typeface="Helvetica" pitchFamily="2" charset="0"/>
              </a:rPr>
              <a:t> un </a:t>
            </a:r>
            <a:r>
              <a:rPr lang="en-GB" sz="1900" dirty="0" err="1">
                <a:latin typeface="Helvetica" pitchFamily="2" charset="0"/>
              </a:rPr>
              <a:t>exemple</a:t>
            </a:r>
            <a:r>
              <a:rPr lang="en-GB" sz="1900" dirty="0">
                <a:latin typeface="Helvetica" pitchFamily="2" charset="0"/>
              </a:rPr>
              <a:t>, pour la </a:t>
            </a:r>
            <a:r>
              <a:rPr lang="en-GB" sz="1900" dirty="0" err="1">
                <a:latin typeface="Helvetica" pitchFamily="2" charset="0"/>
              </a:rPr>
              <a:t>plupart</a:t>
            </a:r>
            <a:r>
              <a:rPr lang="en-GB" sz="1900" dirty="0">
                <a:latin typeface="Helvetica" pitchFamily="2" charset="0"/>
              </a:rPr>
              <a:t> des </a:t>
            </a:r>
            <a:r>
              <a:rPr lang="en-GB" sz="1900" dirty="0" err="1">
                <a:latin typeface="Helvetica" pitchFamily="2" charset="0"/>
              </a:rPr>
              <a:t>valeures</a:t>
            </a:r>
            <a:r>
              <a:rPr lang="en-GB" sz="1900" dirty="0">
                <a:latin typeface="Helvetica" pitchFamily="2" charset="0"/>
              </a:rPr>
              <a:t> !! - </a:t>
            </a:r>
          </a:p>
          <a:p>
            <a:r>
              <a:rPr lang="en-GB" sz="1900" dirty="0">
                <a:latin typeface="Helvetica" pitchFamily="2" charset="0"/>
              </a:rPr>
              <a:t>Valeur </a:t>
            </a:r>
            <a:r>
              <a:rPr lang="en-GB" sz="1900" dirty="0" err="1">
                <a:latin typeface="Helvetica" pitchFamily="2" charset="0"/>
              </a:rPr>
              <a:t>initiale</a:t>
            </a:r>
            <a:r>
              <a:rPr lang="en-GB" sz="1900" dirty="0">
                <a:latin typeface="Helvetica" pitchFamily="2" charset="0"/>
              </a:rPr>
              <a:t> (2020) : 7 200 $ (environ)</a:t>
            </a:r>
          </a:p>
          <a:p>
            <a:r>
              <a:rPr lang="en-GB" sz="1900" dirty="0">
                <a:latin typeface="Helvetica" pitchFamily="2" charset="0"/>
              </a:rPr>
              <a:t>Valeur finale (2024) : 42 000 $ (environ)</a:t>
            </a:r>
          </a:p>
          <a:p>
            <a:r>
              <a:rPr lang="en-GB" sz="1900" dirty="0">
                <a:latin typeface="Helvetica" pitchFamily="2" charset="0"/>
              </a:rPr>
              <a:t>TCAC = (42 000 $ / 7 200 $)^(1/5) - 1 = 42,32 %</a:t>
            </a:r>
          </a:p>
          <a:p>
            <a:pPr marL="0" indent="0">
              <a:buNone/>
            </a:pPr>
            <a:endParaRPr lang="en-GB" sz="2800" dirty="0">
              <a:latin typeface="Helvetica" pitchFamily="2" charset="0"/>
            </a:endParaRPr>
          </a:p>
          <a:p>
            <a:pPr marL="0" indent="0">
              <a:buNone/>
            </a:pPr>
            <a:r>
              <a:rPr lang="en-GB" sz="2800" b="1" dirty="0">
                <a:solidFill>
                  <a:srgbClr val="C00000"/>
                </a:solidFill>
                <a:latin typeface="Helvetica" pitchFamily="2" charset="0"/>
              </a:rPr>
              <a:t>TACHE1:</a:t>
            </a:r>
            <a:r>
              <a:rPr lang="en-GB" sz="2800" b="1" dirty="0">
                <a:solidFill>
                  <a:srgbClr val="00B0F0"/>
                </a:solidFill>
                <a:latin typeface="Helvetica" pitchFamily="2" charset="0"/>
              </a:rPr>
              <a:t> </a:t>
            </a:r>
          </a:p>
          <a:p>
            <a:pPr marL="0" indent="0">
              <a:buNone/>
            </a:pPr>
            <a:r>
              <a:rPr lang="en-GB" sz="2800" b="1" dirty="0" err="1">
                <a:solidFill>
                  <a:srgbClr val="00B0F0"/>
                </a:solidFill>
                <a:latin typeface="Helvetica" pitchFamily="2" charset="0"/>
              </a:rPr>
              <a:t>Calculez</a:t>
            </a:r>
            <a:r>
              <a:rPr lang="en-GB" sz="2800" b="1" dirty="0">
                <a:solidFill>
                  <a:srgbClr val="00B0F0"/>
                </a:solidFill>
                <a:latin typeface="Helvetica" pitchFamily="2" charset="0"/>
              </a:rPr>
              <a:t> le TCAC pour Bitcoin,  </a:t>
            </a:r>
            <a:r>
              <a:rPr lang="en-GB" sz="2800" b="1" dirty="0" err="1">
                <a:solidFill>
                  <a:srgbClr val="00B0F0"/>
                </a:solidFill>
                <a:latin typeface="Helvetica" pitchFamily="2" charset="0"/>
              </a:rPr>
              <a:t>l’or</a:t>
            </a:r>
            <a:r>
              <a:rPr lang="en-GB" sz="2800" b="1" dirty="0">
                <a:solidFill>
                  <a:srgbClr val="00B0F0"/>
                </a:solidFill>
                <a:latin typeface="Helvetica" pitchFamily="2" charset="0"/>
              </a:rPr>
              <a:t> et le S&amp;P 500 </a:t>
            </a:r>
          </a:p>
          <a:p>
            <a:r>
              <a:rPr lang="en-AD" sz="2400" b="1" dirty="0">
                <a:solidFill>
                  <a:srgbClr val="00B0F0"/>
                </a:solidFill>
                <a:latin typeface="Helvetica" pitchFamily="2" charset="0"/>
              </a:rPr>
              <a:t>P</a:t>
            </a:r>
            <a:r>
              <a:rPr lang="en-GB" sz="2400" b="1" dirty="0" err="1">
                <a:solidFill>
                  <a:srgbClr val="00B0F0"/>
                </a:solidFill>
                <a:latin typeface="Helvetica" pitchFamily="2" charset="0"/>
              </a:rPr>
              <a:t>uis</a:t>
            </a:r>
            <a:r>
              <a:rPr lang="en-GB" sz="2400" b="1" dirty="0">
                <a:solidFill>
                  <a:srgbClr val="00B0F0"/>
                </a:solidFill>
                <a:latin typeface="Helvetica" pitchFamily="2" charset="0"/>
              </a:rPr>
              <a:t>  </a:t>
            </a:r>
            <a:r>
              <a:rPr lang="en-GB" sz="2400" b="1" dirty="0" err="1">
                <a:solidFill>
                  <a:srgbClr val="00B0F0"/>
                </a:solidFill>
                <a:latin typeface="Helvetica" pitchFamily="2" charset="0"/>
              </a:rPr>
              <a:t>pproduisez</a:t>
            </a:r>
            <a:r>
              <a:rPr lang="en-GB" sz="2400" b="1" dirty="0">
                <a:solidFill>
                  <a:srgbClr val="00B0F0"/>
                </a:solidFill>
                <a:latin typeface="Helvetica" pitchFamily="2" charset="0"/>
              </a:rPr>
              <a:t> le code </a:t>
            </a:r>
            <a:r>
              <a:rPr lang="en-GB" sz="2400" b="1" dirty="0" err="1">
                <a:solidFill>
                  <a:srgbClr val="00B0F0"/>
                </a:solidFill>
                <a:latin typeface="Helvetica" pitchFamily="2" charset="0"/>
              </a:rPr>
              <a:t>vous</a:t>
            </a:r>
            <a:r>
              <a:rPr lang="en-GB" sz="2400" b="1" dirty="0">
                <a:solidFill>
                  <a:srgbClr val="00B0F0"/>
                </a:solidFill>
                <a:latin typeface="Helvetica" pitchFamily="2" charset="0"/>
              </a:rPr>
              <a:t> </a:t>
            </a:r>
            <a:r>
              <a:rPr lang="en-GB" sz="2400" b="1" dirty="0" err="1">
                <a:solidFill>
                  <a:srgbClr val="00B0F0"/>
                </a:solidFill>
                <a:latin typeface="Helvetica" pitchFamily="2" charset="0"/>
              </a:rPr>
              <a:t>permettant</a:t>
            </a:r>
            <a:r>
              <a:rPr lang="en-GB" sz="2400" b="1" dirty="0">
                <a:solidFill>
                  <a:srgbClr val="00B0F0"/>
                </a:solidFill>
                <a:latin typeface="Helvetica" pitchFamily="2" charset="0"/>
              </a:rPr>
              <a:t> </a:t>
            </a:r>
            <a:r>
              <a:rPr lang="en-GB" sz="2400" b="1" dirty="0" err="1">
                <a:solidFill>
                  <a:srgbClr val="00B0F0"/>
                </a:solidFill>
                <a:latin typeface="Helvetica" pitchFamily="2" charset="0"/>
              </a:rPr>
              <a:t>d’arrive</a:t>
            </a:r>
            <a:r>
              <a:rPr lang="en-GB" sz="2400" b="1" dirty="0">
                <a:solidFill>
                  <a:srgbClr val="00B0F0"/>
                </a:solidFill>
                <a:latin typeface="Helvetica" pitchFamily="2" charset="0"/>
              </a:rPr>
              <a:t> à </a:t>
            </a:r>
            <a:r>
              <a:rPr lang="en-GB" sz="2400" b="1" dirty="0" err="1">
                <a:solidFill>
                  <a:srgbClr val="00B0F0"/>
                </a:solidFill>
                <a:latin typeface="Helvetica" pitchFamily="2" charset="0"/>
              </a:rPr>
              <a:t>ses</a:t>
            </a:r>
            <a:r>
              <a:rPr lang="en-GB" sz="2400" b="1" dirty="0">
                <a:solidFill>
                  <a:srgbClr val="00B0F0"/>
                </a:solidFill>
                <a:latin typeface="Helvetica" pitchFamily="2" charset="0"/>
              </a:rPr>
              <a:t> </a:t>
            </a:r>
            <a:r>
              <a:rPr lang="en-GB" sz="2400" b="1" dirty="0" err="1">
                <a:solidFill>
                  <a:srgbClr val="00B0F0"/>
                </a:solidFill>
                <a:latin typeface="Helvetica" pitchFamily="2" charset="0"/>
              </a:rPr>
              <a:t>résultats</a:t>
            </a:r>
            <a:r>
              <a:rPr lang="en-GB" sz="2400" b="1" dirty="0">
                <a:solidFill>
                  <a:srgbClr val="00B0F0"/>
                </a:solidFill>
                <a:latin typeface="Helvetica" pitchFamily="2" charset="0"/>
              </a:rPr>
              <a:t>  </a:t>
            </a:r>
            <a:endParaRPr lang="en-AD" sz="2400" b="1" dirty="0">
              <a:solidFill>
                <a:srgbClr val="00B0F0"/>
              </a:solidFill>
              <a:latin typeface="Helvetica" pitchFamily="2" charset="0"/>
            </a:endParaRPr>
          </a:p>
          <a:p>
            <a:endParaRPr lang="en-AD" dirty="0"/>
          </a:p>
        </p:txBody>
      </p:sp>
      <p:sp>
        <p:nvSpPr>
          <p:cNvPr id="9" name="Left Bracket 8">
            <a:extLst>
              <a:ext uri="{FF2B5EF4-FFF2-40B4-BE49-F238E27FC236}">
                <a16:creationId xmlns:a16="http://schemas.microsoft.com/office/drawing/2014/main" id="{649840F8-D456-EB8F-FE47-A3DE3AFE57FC}"/>
              </a:ext>
            </a:extLst>
          </p:cNvPr>
          <p:cNvSpPr/>
          <p:nvPr/>
        </p:nvSpPr>
        <p:spPr>
          <a:xfrm>
            <a:off x="224457" y="4879632"/>
            <a:ext cx="234893" cy="1076325"/>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dirty="0"/>
          </a:p>
        </p:txBody>
      </p:sp>
      <p:sp>
        <p:nvSpPr>
          <p:cNvPr id="13" name="Right Bracket 12">
            <a:extLst>
              <a:ext uri="{FF2B5EF4-FFF2-40B4-BE49-F238E27FC236}">
                <a16:creationId xmlns:a16="http://schemas.microsoft.com/office/drawing/2014/main" id="{9F00979C-270C-02FD-D3A7-811478477183}"/>
              </a:ext>
            </a:extLst>
          </p:cNvPr>
          <p:cNvSpPr/>
          <p:nvPr/>
        </p:nvSpPr>
        <p:spPr>
          <a:xfrm>
            <a:off x="5861105" y="4879632"/>
            <a:ext cx="234893" cy="1076325"/>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a:p>
        </p:txBody>
      </p:sp>
      <p:sp>
        <p:nvSpPr>
          <p:cNvPr id="15" name="Footer Placeholder 14">
            <a:extLst>
              <a:ext uri="{FF2B5EF4-FFF2-40B4-BE49-F238E27FC236}">
                <a16:creationId xmlns:a16="http://schemas.microsoft.com/office/drawing/2014/main" id="{D6E36C20-2F7D-A3DA-DB1E-F1D42D9E9A64}"/>
              </a:ext>
            </a:extLst>
          </p:cNvPr>
          <p:cNvSpPr>
            <a:spLocks noGrp="1"/>
          </p:cNvSpPr>
          <p:nvPr>
            <p:ph type="ftr" sz="quarter" idx="11"/>
          </p:nvPr>
        </p:nvSpPr>
        <p:spPr/>
        <p:txBody>
          <a:bodyPr/>
          <a:lstStyle/>
          <a:p>
            <a:endParaRPr lang="en-AD"/>
          </a:p>
        </p:txBody>
      </p:sp>
      <p:sp>
        <p:nvSpPr>
          <p:cNvPr id="17" name="Slide Number Placeholder 16">
            <a:extLst>
              <a:ext uri="{FF2B5EF4-FFF2-40B4-BE49-F238E27FC236}">
                <a16:creationId xmlns:a16="http://schemas.microsoft.com/office/drawing/2014/main" id="{C5C4BA47-00EB-4C70-4B7C-C78B82994ABB}"/>
              </a:ext>
            </a:extLst>
          </p:cNvPr>
          <p:cNvSpPr>
            <a:spLocks noGrp="1"/>
          </p:cNvSpPr>
          <p:nvPr>
            <p:ph type="sldNum" sz="quarter" idx="12"/>
          </p:nvPr>
        </p:nvSpPr>
        <p:spPr/>
        <p:txBody>
          <a:bodyPr/>
          <a:lstStyle/>
          <a:p>
            <a:fld id="{83FD839A-6A21-0E45-AC65-E52854697595}" type="slidenum">
              <a:rPr lang="en-AD" smtClean="0"/>
              <a:t>5</a:t>
            </a:fld>
            <a:endParaRPr lang="en-AD"/>
          </a:p>
        </p:txBody>
      </p:sp>
      <p:pic>
        <p:nvPicPr>
          <p:cNvPr id="3" name="Picture 2">
            <a:extLst>
              <a:ext uri="{FF2B5EF4-FFF2-40B4-BE49-F238E27FC236}">
                <a16:creationId xmlns:a16="http://schemas.microsoft.com/office/drawing/2014/main" id="{AF0F3F8D-448E-CD09-93E6-877831EC7270}"/>
              </a:ext>
            </a:extLst>
          </p:cNvPr>
          <p:cNvPicPr>
            <a:picLocks noChangeAspect="1"/>
          </p:cNvPicPr>
          <p:nvPr/>
        </p:nvPicPr>
        <p:blipFill>
          <a:blip r:embed="rId3"/>
          <a:stretch>
            <a:fillRect/>
          </a:stretch>
        </p:blipFill>
        <p:spPr>
          <a:xfrm>
            <a:off x="8610600" y="1782080"/>
            <a:ext cx="3228843" cy="208471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4" name="Online Media 3" descr="The Untold Origin of Bitcoin: How 2009 Changed Finance Forever">
            <a:hlinkClick r:id="" action="ppaction://media"/>
            <a:extLst>
              <a:ext uri="{FF2B5EF4-FFF2-40B4-BE49-F238E27FC236}">
                <a16:creationId xmlns:a16="http://schemas.microsoft.com/office/drawing/2014/main" id="{3967B260-6A91-5ED3-7694-D2ABA9161BA5}"/>
              </a:ext>
            </a:extLst>
          </p:cNvPr>
          <p:cNvPicPr>
            <a:picLocks noRot="1" noChangeAspect="1"/>
          </p:cNvPicPr>
          <p:nvPr>
            <a:videoFile r:link="rId1"/>
          </p:nvPr>
        </p:nvPicPr>
        <p:blipFill>
          <a:blip r:embed="rId4"/>
          <a:stretch>
            <a:fillRect/>
          </a:stretch>
        </p:blipFill>
        <p:spPr>
          <a:xfrm>
            <a:off x="8483600" y="4243545"/>
            <a:ext cx="3355843" cy="1896051"/>
          </a:xfrm>
          <a:prstGeom prst="rect">
            <a:avLst/>
          </a:prstGeom>
        </p:spPr>
      </p:pic>
    </p:spTree>
    <p:extLst>
      <p:ext uri="{BB962C8B-B14F-4D97-AF65-F5344CB8AC3E}">
        <p14:creationId xmlns:p14="http://schemas.microsoft.com/office/powerpoint/2010/main" val="144237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2B977F-7668-0DE2-8304-39934956763B}"/>
              </a:ext>
            </a:extLst>
          </p:cNvPr>
          <p:cNvSpPr>
            <a:spLocks noGrp="1"/>
          </p:cNvSpPr>
          <p:nvPr>
            <p:ph type="title"/>
          </p:nvPr>
        </p:nvSpPr>
        <p:spPr>
          <a:xfrm>
            <a:off x="699713" y="248038"/>
            <a:ext cx="7063721" cy="1159200"/>
          </a:xfrm>
        </p:spPr>
        <p:txBody>
          <a:bodyPr vert="horz" lIns="91440" tIns="45720" rIns="91440" bIns="45720" rtlCol="0" anchor="ctr">
            <a:normAutofit/>
          </a:bodyPr>
          <a:lstStyle/>
          <a:p>
            <a:pPr algn="ctr"/>
            <a:r>
              <a:rPr lang="en-US" sz="2800" b="1" kern="1200" dirty="0">
                <a:solidFill>
                  <a:srgbClr val="FFFF00"/>
                </a:solidFill>
                <a:latin typeface="Helvetica" pitchFamily="2" charset="0"/>
              </a:rPr>
              <a:t>1A. ANNUAL HISTORICAL NUMBERS</a:t>
            </a:r>
          </a:p>
        </p:txBody>
      </p:sp>
      <p:graphicFrame>
        <p:nvGraphicFramePr>
          <p:cNvPr id="4" name="Content Placeholder 3">
            <a:extLst>
              <a:ext uri="{FF2B5EF4-FFF2-40B4-BE49-F238E27FC236}">
                <a16:creationId xmlns:a16="http://schemas.microsoft.com/office/drawing/2014/main" id="{843EE42C-CEDB-9E72-A5E0-740102D85CB5}"/>
              </a:ext>
            </a:extLst>
          </p:cNvPr>
          <p:cNvGraphicFramePr>
            <a:graphicFrameLocks noGrp="1"/>
          </p:cNvGraphicFramePr>
          <p:nvPr>
            <p:ph idx="1"/>
            <p:extLst>
              <p:ext uri="{D42A27DB-BD31-4B8C-83A1-F6EECF244321}">
                <p14:modId xmlns:p14="http://schemas.microsoft.com/office/powerpoint/2010/main" val="3323201011"/>
              </p:ext>
            </p:extLst>
          </p:nvPr>
        </p:nvGraphicFramePr>
        <p:xfrm>
          <a:off x="1128408" y="1979525"/>
          <a:ext cx="9931941" cy="3440460"/>
        </p:xfrm>
        <a:graphic>
          <a:graphicData uri="http://schemas.openxmlformats.org/drawingml/2006/table">
            <a:tbl>
              <a:tblPr firstRow="1" bandRow="1">
                <a:tableStyleId>{69012ECD-51FC-41F1-AA8D-1B2483CD663E}</a:tableStyleId>
              </a:tblPr>
              <a:tblGrid>
                <a:gridCol w="2154506">
                  <a:extLst>
                    <a:ext uri="{9D8B030D-6E8A-4147-A177-3AD203B41FA5}">
                      <a16:colId xmlns:a16="http://schemas.microsoft.com/office/drawing/2014/main" val="1090166309"/>
                    </a:ext>
                  </a:extLst>
                </a:gridCol>
                <a:gridCol w="2720135">
                  <a:extLst>
                    <a:ext uri="{9D8B030D-6E8A-4147-A177-3AD203B41FA5}">
                      <a16:colId xmlns:a16="http://schemas.microsoft.com/office/drawing/2014/main" val="2153095308"/>
                    </a:ext>
                  </a:extLst>
                </a:gridCol>
                <a:gridCol w="2720135">
                  <a:extLst>
                    <a:ext uri="{9D8B030D-6E8A-4147-A177-3AD203B41FA5}">
                      <a16:colId xmlns:a16="http://schemas.microsoft.com/office/drawing/2014/main" val="4241965027"/>
                    </a:ext>
                  </a:extLst>
                </a:gridCol>
                <a:gridCol w="2337165">
                  <a:extLst>
                    <a:ext uri="{9D8B030D-6E8A-4147-A177-3AD203B41FA5}">
                      <a16:colId xmlns:a16="http://schemas.microsoft.com/office/drawing/2014/main" val="416566340"/>
                    </a:ext>
                  </a:extLst>
                </a:gridCol>
              </a:tblGrid>
              <a:tr h="364247">
                <a:tc>
                  <a:txBody>
                    <a:bodyPr/>
                    <a:lstStyle/>
                    <a:p>
                      <a:pPr algn="ctr" fontAlgn="t" latinLnBrk="0"/>
                      <a:r>
                        <a:rPr lang="en-GB" sz="2000" b="1">
                          <a:solidFill>
                            <a:srgbClr val="FFFF00"/>
                          </a:solidFill>
                          <a:effectLst/>
                          <a:latin typeface="Helvetica" pitchFamily="2" charset="0"/>
                        </a:rPr>
                        <a:t>Year</a:t>
                      </a:r>
                    </a:p>
                  </a:txBody>
                  <a:tcPr marL="167640" marR="167640" marT="83820" marB="83820">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t" latinLnBrk="0"/>
                      <a:r>
                        <a:rPr lang="en-GB" sz="2000" b="1">
                          <a:solidFill>
                            <a:srgbClr val="FFFF00"/>
                          </a:solidFill>
                          <a:effectLst/>
                          <a:latin typeface="Helvetica" pitchFamily="2" charset="0"/>
                        </a:rPr>
                        <a:t>Bitcoin</a:t>
                      </a:r>
                    </a:p>
                  </a:txBody>
                  <a:tcPr marL="167640" marR="167640" marT="83820" marB="83820">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t" latinLnBrk="0"/>
                      <a:r>
                        <a:rPr lang="en-GB" sz="2000" b="1">
                          <a:solidFill>
                            <a:srgbClr val="FFFF00"/>
                          </a:solidFill>
                          <a:effectLst/>
                          <a:latin typeface="Helvetica" pitchFamily="2" charset="0"/>
                        </a:rPr>
                        <a:t>S&amp;P 500</a:t>
                      </a:r>
                    </a:p>
                  </a:txBody>
                  <a:tcPr marL="167640" marR="167640" marT="83820" marB="83820">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t" latinLnBrk="0"/>
                      <a:r>
                        <a:rPr lang="en-GB" sz="2000" b="1" dirty="0">
                          <a:solidFill>
                            <a:srgbClr val="FFFF00"/>
                          </a:solidFill>
                          <a:effectLst/>
                          <a:latin typeface="Helvetica" pitchFamily="2" charset="0"/>
                        </a:rPr>
                        <a:t>Gold</a:t>
                      </a:r>
                    </a:p>
                  </a:txBody>
                  <a:tcPr marL="167640" marR="167640" marT="83820" marB="83820">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72640963"/>
                  </a:ext>
                </a:extLst>
              </a:tr>
              <a:tr h="593604">
                <a:tc>
                  <a:txBody>
                    <a:bodyPr/>
                    <a:lstStyle/>
                    <a:p>
                      <a:pPr algn="ctr" fontAlgn="base" latinLnBrk="0"/>
                      <a:r>
                        <a:rPr lang="en-AD" sz="1200" b="1" dirty="0">
                          <a:effectLst/>
                          <a:latin typeface="Helvetica" pitchFamily="2" charset="0"/>
                        </a:rPr>
                        <a:t>2020</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algn="ctr" fontAlgn="base" latinLnBrk="0"/>
                      <a:r>
                        <a:rPr lang="en-AD" sz="1200" b="1" dirty="0">
                          <a:effectLst/>
                          <a:latin typeface="Helvetica" pitchFamily="2" charset="0"/>
                        </a:rPr>
                        <a:t>+302%</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a:effectLst/>
                          <a:latin typeface="Helvetica" pitchFamily="2" charset="0"/>
                        </a:rPr>
                        <a:t>+29%</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dirty="0">
                          <a:effectLst/>
                          <a:latin typeface="Helvetica" pitchFamily="2" charset="0"/>
                        </a:rPr>
                        <a:t>+25%</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55777934"/>
                  </a:ext>
                </a:extLst>
              </a:tr>
              <a:tr h="593604">
                <a:tc>
                  <a:txBody>
                    <a:bodyPr/>
                    <a:lstStyle/>
                    <a:p>
                      <a:pPr algn="ctr" fontAlgn="base" latinLnBrk="0"/>
                      <a:r>
                        <a:rPr lang="en-AD" sz="1200" b="1" dirty="0">
                          <a:effectLst/>
                          <a:latin typeface="Helvetica" pitchFamily="2" charset="0"/>
                        </a:rPr>
                        <a:t>2021</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algn="ctr" fontAlgn="base" latinLnBrk="0"/>
                      <a:r>
                        <a:rPr lang="en-AD" sz="1200" b="1" dirty="0">
                          <a:effectLst/>
                          <a:latin typeface="Helvetica" pitchFamily="2" charset="0"/>
                        </a:rPr>
                        <a:t>+58%</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dirty="0">
                          <a:effectLst/>
                          <a:latin typeface="Helvetica" pitchFamily="2" charset="0"/>
                        </a:rPr>
                        <a:t>+29%</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dirty="0">
                          <a:effectLst/>
                          <a:latin typeface="Helvetica" pitchFamily="2" charset="0"/>
                        </a:rPr>
                        <a:t>-6%</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7673803"/>
                  </a:ext>
                </a:extLst>
              </a:tr>
              <a:tr h="593604">
                <a:tc>
                  <a:txBody>
                    <a:bodyPr/>
                    <a:lstStyle/>
                    <a:p>
                      <a:pPr algn="ctr" fontAlgn="base" latinLnBrk="0"/>
                      <a:r>
                        <a:rPr lang="en-AD" sz="1200" b="1" dirty="0">
                          <a:effectLst/>
                          <a:latin typeface="Helvetica" pitchFamily="2" charset="0"/>
                        </a:rPr>
                        <a:t>2022</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algn="ctr" fontAlgn="base" latinLnBrk="0"/>
                      <a:r>
                        <a:rPr lang="en-AD" sz="1200" b="1" dirty="0">
                          <a:effectLst/>
                          <a:latin typeface="Helvetica" pitchFamily="2" charset="0"/>
                        </a:rPr>
                        <a:t>-65%</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dirty="0">
                          <a:effectLst/>
                          <a:latin typeface="Helvetica" pitchFamily="2" charset="0"/>
                        </a:rPr>
                        <a:t>-20%</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dirty="0">
                          <a:effectLst/>
                          <a:latin typeface="Helvetica" pitchFamily="2" charset="0"/>
                        </a:rPr>
                        <a:t>+1%</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7414249"/>
                  </a:ext>
                </a:extLst>
              </a:tr>
              <a:tr h="593604">
                <a:tc>
                  <a:txBody>
                    <a:bodyPr/>
                    <a:lstStyle/>
                    <a:p>
                      <a:pPr algn="ctr" fontAlgn="base" latinLnBrk="0"/>
                      <a:r>
                        <a:rPr lang="en-AD" sz="1200" b="1" dirty="0">
                          <a:effectLst/>
                          <a:latin typeface="Helvetica" pitchFamily="2" charset="0"/>
                        </a:rPr>
                        <a:t>2023</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algn="ctr" fontAlgn="base" latinLnBrk="0"/>
                      <a:r>
                        <a:rPr lang="en-AD" sz="1200" b="1" dirty="0">
                          <a:effectLst/>
                          <a:latin typeface="Helvetica" pitchFamily="2" charset="0"/>
                        </a:rPr>
                        <a:t>+156%</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dirty="0">
                          <a:effectLst/>
                          <a:latin typeface="Helvetica" pitchFamily="2" charset="0"/>
                        </a:rPr>
                        <a:t>+25%</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dirty="0">
                          <a:effectLst/>
                          <a:latin typeface="Helvetica" pitchFamily="2" charset="0"/>
                        </a:rPr>
                        <a:t>+12%</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56649001"/>
                  </a:ext>
                </a:extLst>
              </a:tr>
              <a:tr h="593604">
                <a:tc>
                  <a:txBody>
                    <a:bodyPr/>
                    <a:lstStyle/>
                    <a:p>
                      <a:pPr algn="ctr" fontAlgn="base" latinLnBrk="0"/>
                      <a:r>
                        <a:rPr lang="en-AD" sz="1200" b="1" dirty="0">
                          <a:effectLst/>
                          <a:latin typeface="Helvetica" pitchFamily="2" charset="0"/>
                        </a:rPr>
                        <a:t>2024</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tx2">
                        <a:lumMod val="10000"/>
                        <a:lumOff val="90000"/>
                      </a:schemeClr>
                    </a:solidFill>
                  </a:tcPr>
                </a:tc>
                <a:tc>
                  <a:txBody>
                    <a:bodyPr/>
                    <a:lstStyle/>
                    <a:p>
                      <a:pPr algn="ctr" fontAlgn="base" latinLnBrk="0"/>
                      <a:r>
                        <a:rPr lang="en-AD" sz="1200" b="1" dirty="0">
                          <a:effectLst/>
                          <a:latin typeface="Helvetica" pitchFamily="2" charset="0"/>
                        </a:rPr>
                        <a:t>+46.59%</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dirty="0">
                          <a:effectLst/>
                          <a:latin typeface="Helvetica" pitchFamily="2" charset="0"/>
                        </a:rPr>
                        <a:t>+10%</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ase" latinLnBrk="0"/>
                      <a:r>
                        <a:rPr lang="en-AD" sz="1200" b="1" dirty="0">
                          <a:effectLst/>
                          <a:latin typeface="Helvetica" pitchFamily="2" charset="0"/>
                        </a:rPr>
                        <a:t>+12%</a:t>
                      </a:r>
                    </a:p>
                  </a:txBody>
                  <a:tcPr marL="167640" marR="167640" marT="83820" marB="8382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5741976"/>
                  </a:ext>
                </a:extLst>
              </a:tr>
            </a:tbl>
          </a:graphicData>
        </a:graphic>
      </p:graphicFrame>
      <p:sp>
        <p:nvSpPr>
          <p:cNvPr id="5" name="Rectangle 1">
            <a:extLst>
              <a:ext uri="{FF2B5EF4-FFF2-40B4-BE49-F238E27FC236}">
                <a16:creationId xmlns:a16="http://schemas.microsoft.com/office/drawing/2014/main" id="{7D76B1A7-2EAE-EACA-F9E9-9EA05594440D}"/>
              </a:ext>
            </a:extLst>
          </p:cNvPr>
          <p:cNvSpPr>
            <a:spLocks noChangeArrowheads="1"/>
          </p:cNvSpPr>
          <p:nvPr/>
        </p:nvSpPr>
        <p:spPr bwMode="auto">
          <a:xfrm>
            <a:off x="0" y="-315471"/>
            <a:ext cx="6374309" cy="630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spcBef>
                <a:spcPct val="0"/>
              </a:spcBef>
              <a:spcAft>
                <a:spcPts val="600"/>
              </a:spcAft>
              <a:buClrTx/>
              <a:buSzTx/>
              <a:buFontTx/>
              <a:buNone/>
              <a:tabLst/>
            </a:pPr>
            <a:r>
              <a:rPr kumimoji="0" lang="en-AD" altLang="en-AD" sz="1200" b="0" i="0" u="none" strike="noStrike" cap="none" normalizeH="0" baseline="0">
                <a:ln>
                  <a:noFill/>
                </a:ln>
                <a:solidFill>
                  <a:schemeClr val="tx1"/>
                </a:solidFill>
                <a:effectLst/>
                <a:latin typeface="Arial" panose="020B0604020202020204" pitchFamily="34" charset="0"/>
                <a:ea typeface="fkGroteskNeue"/>
              </a:rPr>
              <a:t>Here's a comparison of annual returns for Bitcoin, S&amp;P 500, and Gold over the last 5 years:</a:t>
            </a:r>
            <a:endParaRPr kumimoji="0" lang="en-AD" altLang="en-AD" sz="9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spcBef>
                <a:spcPct val="0"/>
              </a:spcBef>
              <a:spcAft>
                <a:spcPts val="600"/>
              </a:spcAft>
              <a:buClrTx/>
              <a:buSzTx/>
              <a:buFontTx/>
              <a:buNone/>
              <a:tabLst/>
            </a:pPr>
            <a:endParaRPr kumimoji="0" lang="en-AD" altLang="en-AD" sz="1800" b="0" i="0" u="none" strike="noStrike" cap="none" normalizeH="0" baseline="0">
              <a:ln>
                <a:noFill/>
              </a:ln>
              <a:solidFill>
                <a:schemeClr val="tx1"/>
              </a:solidFill>
              <a:effectLst/>
              <a:latin typeface="Arial" panose="020B0604020202020204" pitchFamily="34" charset="0"/>
            </a:endParaRPr>
          </a:p>
        </p:txBody>
      </p:sp>
      <p:sp>
        <p:nvSpPr>
          <p:cNvPr id="6" name="Footer Placeholder 5">
            <a:extLst>
              <a:ext uri="{FF2B5EF4-FFF2-40B4-BE49-F238E27FC236}">
                <a16:creationId xmlns:a16="http://schemas.microsoft.com/office/drawing/2014/main" id="{EF9CA385-093A-80A0-9D45-302714B44AF3}"/>
              </a:ext>
            </a:extLst>
          </p:cNvPr>
          <p:cNvSpPr>
            <a:spLocks noGrp="1"/>
          </p:cNvSpPr>
          <p:nvPr>
            <p:ph type="ftr" sz="quarter" idx="11"/>
          </p:nvPr>
        </p:nvSpPr>
        <p:spPr/>
        <p:txBody>
          <a:bodyPr/>
          <a:lstStyle/>
          <a:p>
            <a:endParaRPr lang="en-AD"/>
          </a:p>
        </p:txBody>
      </p:sp>
      <p:sp>
        <p:nvSpPr>
          <p:cNvPr id="7" name="Slide Number Placeholder 6">
            <a:extLst>
              <a:ext uri="{FF2B5EF4-FFF2-40B4-BE49-F238E27FC236}">
                <a16:creationId xmlns:a16="http://schemas.microsoft.com/office/drawing/2014/main" id="{8F3758AE-4C7B-9003-46C4-D533D6CA9EBE}"/>
              </a:ext>
            </a:extLst>
          </p:cNvPr>
          <p:cNvSpPr>
            <a:spLocks noGrp="1"/>
          </p:cNvSpPr>
          <p:nvPr>
            <p:ph type="sldNum" sz="quarter" idx="12"/>
          </p:nvPr>
        </p:nvSpPr>
        <p:spPr/>
        <p:txBody>
          <a:bodyPr/>
          <a:lstStyle/>
          <a:p>
            <a:fld id="{83FD839A-6A21-0E45-AC65-E52854697595}" type="slidenum">
              <a:rPr lang="en-AD" smtClean="0"/>
              <a:t>6</a:t>
            </a:fld>
            <a:endParaRPr lang="en-AD"/>
          </a:p>
        </p:txBody>
      </p:sp>
    </p:spTree>
    <p:extLst>
      <p:ext uri="{BB962C8B-B14F-4D97-AF65-F5344CB8AC3E}">
        <p14:creationId xmlns:p14="http://schemas.microsoft.com/office/powerpoint/2010/main" val="1090434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22CE406-D4AB-F8A4-FDE5-3639C024AD5F}"/>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F314F46-C4F6-C7F3-A17D-90C64EF772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10720C7-A9F6-C373-D751-7810D03F71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7023DDD-9039-EF97-5DF2-4A1043807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3E8FDA-FF1D-FC49-060D-A793CFF18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2EAE29F-DAED-D046-974B-1D15E931E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76DD2B-E10B-F7BF-3387-8B1ABBEB9B5B}"/>
              </a:ext>
            </a:extLst>
          </p:cNvPr>
          <p:cNvSpPr>
            <a:spLocks noGrp="1"/>
          </p:cNvSpPr>
          <p:nvPr>
            <p:ph type="title"/>
          </p:nvPr>
        </p:nvSpPr>
        <p:spPr>
          <a:xfrm>
            <a:off x="1371599" y="294538"/>
            <a:ext cx="9895951" cy="1033669"/>
          </a:xfrm>
        </p:spPr>
        <p:txBody>
          <a:bodyPr>
            <a:noAutofit/>
          </a:bodyPr>
          <a:lstStyle/>
          <a:p>
            <a:r>
              <a:rPr lang="en-AD" sz="3200" b="1" dirty="0">
                <a:solidFill>
                  <a:srgbClr val="FFFF00"/>
                </a:solidFill>
                <a:latin typeface="Helvetica" pitchFamily="2" charset="0"/>
              </a:rPr>
              <a:t>1B. Bitcoin Vs Gold Vs S&amp;P500</a:t>
            </a:r>
          </a:p>
        </p:txBody>
      </p:sp>
      <p:sp>
        <p:nvSpPr>
          <p:cNvPr id="15" name="Footer Placeholder 14">
            <a:extLst>
              <a:ext uri="{FF2B5EF4-FFF2-40B4-BE49-F238E27FC236}">
                <a16:creationId xmlns:a16="http://schemas.microsoft.com/office/drawing/2014/main" id="{D6E36C20-2F7D-A3DA-DB1E-F1D42D9E9A64}"/>
              </a:ext>
            </a:extLst>
          </p:cNvPr>
          <p:cNvSpPr>
            <a:spLocks noGrp="1"/>
          </p:cNvSpPr>
          <p:nvPr>
            <p:ph type="ftr" sz="quarter" idx="11"/>
          </p:nvPr>
        </p:nvSpPr>
        <p:spPr/>
        <p:txBody>
          <a:bodyPr/>
          <a:lstStyle/>
          <a:p>
            <a:endParaRPr lang="en-AD"/>
          </a:p>
        </p:txBody>
      </p:sp>
      <p:sp>
        <p:nvSpPr>
          <p:cNvPr id="17" name="Slide Number Placeholder 16">
            <a:extLst>
              <a:ext uri="{FF2B5EF4-FFF2-40B4-BE49-F238E27FC236}">
                <a16:creationId xmlns:a16="http://schemas.microsoft.com/office/drawing/2014/main" id="{C5C4BA47-00EB-4C70-4B7C-C78B82994ABB}"/>
              </a:ext>
            </a:extLst>
          </p:cNvPr>
          <p:cNvSpPr>
            <a:spLocks noGrp="1"/>
          </p:cNvSpPr>
          <p:nvPr>
            <p:ph type="sldNum" sz="quarter" idx="12"/>
          </p:nvPr>
        </p:nvSpPr>
        <p:spPr/>
        <p:txBody>
          <a:bodyPr/>
          <a:lstStyle/>
          <a:p>
            <a:fld id="{83FD839A-6A21-0E45-AC65-E52854697595}" type="slidenum">
              <a:rPr lang="en-AD" smtClean="0"/>
              <a:t>7</a:t>
            </a:fld>
            <a:endParaRPr lang="en-AD"/>
          </a:p>
        </p:txBody>
      </p:sp>
      <p:pic>
        <p:nvPicPr>
          <p:cNvPr id="5" name="Online Media 4" descr="Understanding the Stock Market: The NASDAQ, S&amp;P and the Dow">
            <a:hlinkClick r:id="" action="ppaction://media"/>
            <a:extLst>
              <a:ext uri="{FF2B5EF4-FFF2-40B4-BE49-F238E27FC236}">
                <a16:creationId xmlns:a16="http://schemas.microsoft.com/office/drawing/2014/main" id="{9BE8265B-1E8F-3891-4CC7-82D3A8DD99C5}"/>
              </a:ext>
            </a:extLst>
          </p:cNvPr>
          <p:cNvPicPr>
            <a:picLocks noRot="1" noChangeAspect="1"/>
          </p:cNvPicPr>
          <p:nvPr>
            <a:videoFile r:link="rId1"/>
          </p:nvPr>
        </p:nvPicPr>
        <p:blipFill>
          <a:blip r:embed="rId5"/>
          <a:stretch>
            <a:fillRect/>
          </a:stretch>
        </p:blipFill>
        <p:spPr>
          <a:xfrm>
            <a:off x="8423185" y="2759850"/>
            <a:ext cx="3439674" cy="1943416"/>
          </a:xfrm>
          <a:prstGeom prst="rect">
            <a:avLst/>
          </a:prstGeom>
        </p:spPr>
      </p:pic>
      <p:pic>
        <p:nvPicPr>
          <p:cNvPr id="6" name="Online Media 5" descr="Chart of the Day: Crypto vs Stocks vs Gold">
            <a:hlinkClick r:id="" action="ppaction://media"/>
            <a:extLst>
              <a:ext uri="{FF2B5EF4-FFF2-40B4-BE49-F238E27FC236}">
                <a16:creationId xmlns:a16="http://schemas.microsoft.com/office/drawing/2014/main" id="{D768E1DC-83E8-74AE-6717-8B5F0572CC3B}"/>
              </a:ext>
            </a:extLst>
          </p:cNvPr>
          <p:cNvPicPr>
            <a:picLocks noRot="1" noChangeAspect="1"/>
          </p:cNvPicPr>
          <p:nvPr>
            <a:videoFile r:link="rId2"/>
          </p:nvPr>
        </p:nvPicPr>
        <p:blipFill>
          <a:blip r:embed="rId6"/>
          <a:stretch>
            <a:fillRect/>
          </a:stretch>
        </p:blipFill>
        <p:spPr>
          <a:xfrm>
            <a:off x="329137" y="2759850"/>
            <a:ext cx="3439674" cy="1943416"/>
          </a:xfrm>
          <a:prstGeom prst="rect">
            <a:avLst/>
          </a:prstGeom>
        </p:spPr>
      </p:pic>
      <p:pic>
        <p:nvPicPr>
          <p:cNvPr id="20" name="Online Media 19" descr="The Volatility of the Gold Market, Explained | WSJ">
            <a:hlinkClick r:id="" action="ppaction://media"/>
            <a:extLst>
              <a:ext uri="{FF2B5EF4-FFF2-40B4-BE49-F238E27FC236}">
                <a16:creationId xmlns:a16="http://schemas.microsoft.com/office/drawing/2014/main" id="{251AE002-E558-9A7A-4AD8-2A2A0347D3FA}"/>
              </a:ext>
            </a:extLst>
          </p:cNvPr>
          <p:cNvPicPr>
            <a:picLocks noRot="1" noChangeAspect="1"/>
          </p:cNvPicPr>
          <p:nvPr>
            <a:videoFile r:link="rId3"/>
          </p:nvPr>
        </p:nvPicPr>
        <p:blipFill>
          <a:blip r:embed="rId7"/>
          <a:stretch>
            <a:fillRect/>
          </a:stretch>
        </p:blipFill>
        <p:spPr>
          <a:xfrm>
            <a:off x="4376161" y="2759850"/>
            <a:ext cx="3439674" cy="1943416"/>
          </a:xfrm>
          <a:prstGeom prst="rect">
            <a:avLst/>
          </a:prstGeom>
        </p:spPr>
      </p:pic>
    </p:spTree>
    <p:extLst>
      <p:ext uri="{BB962C8B-B14F-4D97-AF65-F5344CB8AC3E}">
        <p14:creationId xmlns:p14="http://schemas.microsoft.com/office/powerpoint/2010/main" val="2444517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5"/>
                </p:tgtEl>
              </p:cMediaNode>
            </p:video>
            <p:seq concurrent="1" nextAc="seek">
              <p:cTn id="16" restart="whenNotActive" fill="hold" evtFilter="cancelBubble" nodeType="interactiveSeq">
                <p:stCondLst>
                  <p:cond evt="onClick" delay="0">
                    <p:tgtEl>
                      <p:spTgt spid="5"/>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5"/>
                                        </p:tgtEl>
                                      </p:cBhvr>
                                    </p:cmd>
                                  </p:childTnLst>
                                </p:cTn>
                              </p:par>
                            </p:childTnLst>
                          </p:cTn>
                        </p:par>
                      </p:childTnLst>
                    </p:cTn>
                  </p:par>
                </p:childTnLst>
              </p:cTn>
              <p:nextCondLst>
                <p:cond evt="onClick" delay="0">
                  <p:tgtEl>
                    <p:spTgt spid="5"/>
                  </p:tgtEl>
                </p:cond>
              </p:nextCondLst>
            </p:seq>
            <p:video>
              <p:cMediaNode vol="80000">
                <p:cTn id="21" fill="hold" display="0">
                  <p:stCondLst>
                    <p:cond delay="indefinite"/>
                  </p:stCondLst>
                </p:cTn>
                <p:tgtEl>
                  <p:spTgt spid="6"/>
                </p:tgtEl>
              </p:cMediaNode>
            </p:video>
            <p:seq concurrent="1" nextAc="seek">
              <p:cTn id="22" restart="whenNotActive" fill="hold" evtFilter="cancelBubble" nodeType="interactiveSeq">
                <p:stCondLst>
                  <p:cond evt="onClick" delay="0">
                    <p:tgtEl>
                      <p:spTgt spid="6"/>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6"/>
                                        </p:tgtEl>
                                      </p:cBhvr>
                                    </p:cmd>
                                  </p:childTnLst>
                                </p:cTn>
                              </p:par>
                            </p:childTnLst>
                          </p:cTn>
                        </p:par>
                      </p:childTnLst>
                    </p:cTn>
                  </p:par>
                </p:childTnLst>
              </p:cTn>
              <p:nextCondLst>
                <p:cond evt="onClick" delay="0">
                  <p:tgtEl>
                    <p:spTgt spid="6"/>
                  </p:tgtEl>
                </p:cond>
              </p:nextCondLst>
            </p:seq>
            <p:video>
              <p:cMediaNode vol="80000">
                <p:cTn id="27" fill="hold" display="0">
                  <p:stCondLst>
                    <p:cond delay="indefinite"/>
                  </p:stCondLst>
                </p:cTn>
                <p:tgtEl>
                  <p:spTgt spid="20"/>
                </p:tgtEl>
              </p:cMediaNode>
            </p:video>
            <p:seq concurrent="1" nextAc="seek">
              <p:cTn id="28" restart="whenNotActive" fill="hold" evtFilter="cancelBubble" nodeType="interactiveSeq">
                <p:stCondLst>
                  <p:cond evt="onClick" delay="0">
                    <p:tgtEl>
                      <p:spTgt spid="20"/>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FC14080-2591-9AE7-1312-975391B1B9E8}"/>
            </a:ext>
          </a:extLst>
        </p:cNvPr>
        <p:cNvGrpSpPr/>
        <p:nvPr/>
      </p:nvGrpSpPr>
      <p:grpSpPr>
        <a:xfrm>
          <a:off x="0" y="0"/>
          <a:ext cx="0" cy="0"/>
          <a:chOff x="0" y="0"/>
          <a:chExt cx="0" cy="0"/>
        </a:xfrm>
      </p:grpSpPr>
      <p:pic>
        <p:nvPicPr>
          <p:cNvPr id="5" name="Picture 4" descr="Angled shot of pen on a graph">
            <a:extLst>
              <a:ext uri="{FF2B5EF4-FFF2-40B4-BE49-F238E27FC236}">
                <a16:creationId xmlns:a16="http://schemas.microsoft.com/office/drawing/2014/main" id="{253BB9D3-1E13-E3E3-12A2-6A9DD0844F30}"/>
              </a:ext>
            </a:extLst>
          </p:cNvPr>
          <p:cNvPicPr>
            <a:picLocks noChangeAspect="1"/>
          </p:cNvPicPr>
          <p:nvPr/>
        </p:nvPicPr>
        <p:blipFill>
          <a:blip r:embed="rId2"/>
          <a:srcRect t="7865" b="7865"/>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96093033-6658-7C09-B7E9-D0E519A38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8477A7AB-6E00-570D-7F28-CD18C447301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endParaRPr lang="en-US" sz="1200" kern="1200">
              <a:solidFill>
                <a:srgbClr val="FFFFFF"/>
              </a:solidFill>
              <a:latin typeface="+mn-lt"/>
              <a:ea typeface="+mn-ea"/>
              <a:cs typeface="+mn-cs"/>
            </a:endParaRPr>
          </a:p>
        </p:txBody>
      </p:sp>
      <p:sp>
        <p:nvSpPr>
          <p:cNvPr id="6" name="Slide Number Placeholder 5">
            <a:extLst>
              <a:ext uri="{FF2B5EF4-FFF2-40B4-BE49-F238E27FC236}">
                <a16:creationId xmlns:a16="http://schemas.microsoft.com/office/drawing/2014/main" id="{123D0D01-B120-DC91-1F65-8A97F21C296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3FD839A-6A21-0E45-AC65-E52854697595}" type="slidenum">
              <a:rPr lang="en-US">
                <a:solidFill>
                  <a:srgbClr val="FFFFFF"/>
                </a:solidFill>
              </a:rPr>
              <a:pPr>
                <a:spcAft>
                  <a:spcPts val="600"/>
                </a:spcAft>
              </a:pPr>
              <a:t>8</a:t>
            </a:fld>
            <a:endParaRPr lang="en-US">
              <a:solidFill>
                <a:srgbClr val="FFFFFF"/>
              </a:solidFill>
            </a:endParaRPr>
          </a:p>
        </p:txBody>
      </p:sp>
      <p:sp>
        <p:nvSpPr>
          <p:cNvPr id="16" name="TextBox 15">
            <a:extLst>
              <a:ext uri="{FF2B5EF4-FFF2-40B4-BE49-F238E27FC236}">
                <a16:creationId xmlns:a16="http://schemas.microsoft.com/office/drawing/2014/main" id="{3194625A-FCC7-F80C-2FD5-E78E4984ECA0}"/>
              </a:ext>
            </a:extLst>
          </p:cNvPr>
          <p:cNvSpPr txBox="1"/>
          <p:nvPr/>
        </p:nvSpPr>
        <p:spPr>
          <a:xfrm>
            <a:off x="3815255" y="2437666"/>
            <a:ext cx="7430813" cy="584775"/>
          </a:xfrm>
          <a:prstGeom prst="rect">
            <a:avLst/>
          </a:prstGeom>
          <a:solidFill>
            <a:schemeClr val="bg1"/>
          </a:solidFill>
        </p:spPr>
        <p:txBody>
          <a:bodyPr wrap="square">
            <a:spAutoFit/>
          </a:bodyPr>
          <a:lstStyle/>
          <a:p>
            <a:r>
              <a:rPr lang="en-AD" sz="3200" b="1" dirty="0">
                <a:solidFill>
                  <a:srgbClr val="00B0F0"/>
                </a:solidFill>
                <a:latin typeface="Helvetica" pitchFamily="2" charset="0"/>
              </a:rPr>
              <a:t>2. </a:t>
            </a:r>
            <a:r>
              <a:rPr lang="en-GB" sz="3200" b="1" dirty="0">
                <a:solidFill>
                  <a:srgbClr val="00B0F0"/>
                </a:solidFill>
                <a:latin typeface="Helvetica" pitchFamily="2" charset="0"/>
              </a:rPr>
              <a:t>RISK ANALYSIS and METRICS</a:t>
            </a:r>
            <a:endParaRPr lang="en-AD" sz="3200" dirty="0">
              <a:solidFill>
                <a:srgbClr val="00B0F0"/>
              </a:solidFill>
            </a:endParaRPr>
          </a:p>
        </p:txBody>
      </p:sp>
    </p:spTree>
    <p:extLst>
      <p:ext uri="{BB962C8B-B14F-4D97-AF65-F5344CB8AC3E}">
        <p14:creationId xmlns:p14="http://schemas.microsoft.com/office/powerpoint/2010/main" val="841454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D8A853D-CD84-3E5F-347F-728A9F48C09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036F025-75D2-58F9-ACF7-024D919F41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E878AFE-4428-8A9E-ED48-C332FCAB4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B4D08A-CDD0-E842-DB43-B41FECC2D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5CB411A-E647-12F2-F163-A66CA03436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04FF1A5-6194-C472-6460-3665F3D3EA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6A0161-4A0B-CA2A-E494-15F834057F6E}"/>
              </a:ext>
            </a:extLst>
          </p:cNvPr>
          <p:cNvSpPr>
            <a:spLocks noGrp="1"/>
          </p:cNvSpPr>
          <p:nvPr>
            <p:ph type="title"/>
          </p:nvPr>
        </p:nvSpPr>
        <p:spPr>
          <a:xfrm>
            <a:off x="1371599" y="294538"/>
            <a:ext cx="9895951" cy="1033669"/>
          </a:xfrm>
        </p:spPr>
        <p:txBody>
          <a:bodyPr>
            <a:noAutofit/>
          </a:bodyPr>
          <a:lstStyle/>
          <a:p>
            <a:r>
              <a:rPr lang="en-GB" sz="3200" b="1" dirty="0">
                <a:solidFill>
                  <a:srgbClr val="FFC000"/>
                </a:solidFill>
                <a:latin typeface="Helvetica" pitchFamily="2" charset="0"/>
              </a:rPr>
              <a:t>2. </a:t>
            </a:r>
            <a:r>
              <a:rPr lang="en-GB" sz="2400" b="1" dirty="0">
                <a:solidFill>
                  <a:srgbClr val="FFC000"/>
                </a:solidFill>
                <a:latin typeface="Helvetica" pitchFamily="2" charset="0"/>
              </a:rPr>
              <a:t>RISK ANALYSIS and METRICS  </a:t>
            </a:r>
            <a:r>
              <a:rPr lang="en-GB" sz="2800" b="1" dirty="0">
                <a:solidFill>
                  <a:srgbClr val="FFC000"/>
                </a:solidFill>
                <a:latin typeface="Helvetica" pitchFamily="2" charset="0"/>
              </a:rPr>
              <a:t>(</a:t>
            </a:r>
            <a:r>
              <a:rPr lang="en-GB" sz="2000" b="1" dirty="0">
                <a:solidFill>
                  <a:srgbClr val="FFC000"/>
                </a:solidFill>
                <a:latin typeface="Helvetica" pitchFamily="2" charset="0"/>
              </a:rPr>
              <a:t>Janvier 2024 – Janvier 2025</a:t>
            </a:r>
            <a:r>
              <a:rPr lang="en-GB" sz="2800" b="1" dirty="0">
                <a:solidFill>
                  <a:srgbClr val="FFC000"/>
                </a:solidFill>
                <a:latin typeface="Helvetica" pitchFamily="2" charset="0"/>
              </a:rPr>
              <a:t>)</a:t>
            </a:r>
            <a:r>
              <a:rPr lang="en-GB" sz="2800" b="1" dirty="0">
                <a:solidFill>
                  <a:srgbClr val="FFFFFF"/>
                </a:solidFill>
                <a:latin typeface="Helvetica" pitchFamily="2" charset="0"/>
              </a:rPr>
              <a:t>:</a:t>
            </a:r>
            <a:br>
              <a:rPr lang="en-GB" sz="3200" b="1" dirty="0">
                <a:solidFill>
                  <a:srgbClr val="FFFFFF"/>
                </a:solidFill>
                <a:latin typeface="Helvetica" pitchFamily="2" charset="0"/>
              </a:rPr>
            </a:br>
            <a:r>
              <a:rPr lang="en-GB" sz="1800" b="1" dirty="0" err="1">
                <a:solidFill>
                  <a:srgbClr val="FFFFFF"/>
                </a:solidFill>
                <a:latin typeface="Helvetica" pitchFamily="2" charset="0"/>
              </a:rPr>
              <a:t>Évaluation</a:t>
            </a:r>
            <a:r>
              <a:rPr lang="en-GB" sz="1800" b="1" dirty="0">
                <a:solidFill>
                  <a:srgbClr val="FFFFFF"/>
                </a:solidFill>
                <a:latin typeface="Helvetica" pitchFamily="2" charset="0"/>
              </a:rPr>
              <a:t> des </a:t>
            </a:r>
            <a:r>
              <a:rPr lang="en-GB" sz="1800" b="1" dirty="0" err="1">
                <a:solidFill>
                  <a:srgbClr val="FFFFFF"/>
                </a:solidFill>
                <a:latin typeface="Helvetica" pitchFamily="2" charset="0"/>
              </a:rPr>
              <a:t>baisses</a:t>
            </a:r>
            <a:r>
              <a:rPr lang="en-GB" sz="1800" b="1" dirty="0">
                <a:solidFill>
                  <a:srgbClr val="FFFFFF"/>
                </a:solidFill>
                <a:latin typeface="Helvetica" pitchFamily="2" charset="0"/>
              </a:rPr>
              <a:t> </a:t>
            </a:r>
            <a:r>
              <a:rPr lang="en-GB" sz="1800" b="1" dirty="0" err="1">
                <a:solidFill>
                  <a:srgbClr val="FFFFFF"/>
                </a:solidFill>
                <a:latin typeface="Helvetica" pitchFamily="2" charset="0"/>
              </a:rPr>
              <a:t>maximales</a:t>
            </a:r>
            <a:br>
              <a:rPr lang="en-GB" sz="1800" b="1" dirty="0">
                <a:solidFill>
                  <a:srgbClr val="FFFFFF"/>
                </a:solidFill>
                <a:latin typeface="Helvetica" pitchFamily="2" charset="0"/>
              </a:rPr>
            </a:br>
            <a:r>
              <a:rPr lang="en-GB" sz="1800" b="1" dirty="0">
                <a:solidFill>
                  <a:srgbClr val="FFFFFF"/>
                </a:solidFill>
                <a:latin typeface="Helvetica" pitchFamily="2" charset="0"/>
              </a:rPr>
              <a:t>Assessing Maximum Drawdowns</a:t>
            </a:r>
            <a:endParaRPr lang="en-AD" sz="3200" b="1" dirty="0">
              <a:solidFill>
                <a:srgbClr val="FFFFFF"/>
              </a:solidFill>
              <a:latin typeface="Helvetica" pitchFamily="2" charset="0"/>
            </a:endParaRPr>
          </a:p>
        </p:txBody>
      </p:sp>
      <p:sp>
        <p:nvSpPr>
          <p:cNvPr id="4" name="Content Placeholder 2">
            <a:extLst>
              <a:ext uri="{FF2B5EF4-FFF2-40B4-BE49-F238E27FC236}">
                <a16:creationId xmlns:a16="http://schemas.microsoft.com/office/drawing/2014/main" id="{3784EBD9-455A-F281-C718-B5E5C965871B}"/>
              </a:ext>
            </a:extLst>
          </p:cNvPr>
          <p:cNvSpPr txBox="1">
            <a:spLocks/>
          </p:cNvSpPr>
          <p:nvPr/>
        </p:nvSpPr>
        <p:spPr>
          <a:xfrm>
            <a:off x="294500" y="2006385"/>
            <a:ext cx="6477003" cy="3702437"/>
          </a:xfrm>
          <a:prstGeom prst="rect">
            <a:avLst/>
          </a:prstGeom>
        </p:spPr>
        <p:txBody>
          <a:bodyPr vert="horz" lIns="91440" tIns="45720" rIns="91440" bIns="45720" rtlCol="0">
            <a:normAutofit fontScale="4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900" b="1" dirty="0" err="1">
                <a:solidFill>
                  <a:srgbClr val="0070C0"/>
                </a:solidFill>
                <a:latin typeface="Helvetica" pitchFamily="2" charset="0"/>
              </a:rPr>
              <a:t>Évaluation</a:t>
            </a:r>
            <a:r>
              <a:rPr lang="en-GB" sz="2900" b="1" dirty="0">
                <a:solidFill>
                  <a:srgbClr val="0070C0"/>
                </a:solidFill>
                <a:latin typeface="Helvetica" pitchFamily="2" charset="0"/>
              </a:rPr>
              <a:t> des </a:t>
            </a:r>
            <a:r>
              <a:rPr lang="en-GB" sz="2900" b="1" dirty="0" err="1">
                <a:solidFill>
                  <a:srgbClr val="0070C0"/>
                </a:solidFill>
                <a:latin typeface="Helvetica" pitchFamily="2" charset="0"/>
              </a:rPr>
              <a:t>baisses</a:t>
            </a:r>
            <a:r>
              <a:rPr lang="en-GB" sz="2900" b="1" dirty="0">
                <a:solidFill>
                  <a:srgbClr val="0070C0"/>
                </a:solidFill>
                <a:latin typeface="Helvetica" pitchFamily="2" charset="0"/>
              </a:rPr>
              <a:t> </a:t>
            </a:r>
            <a:r>
              <a:rPr lang="en-GB" sz="2900" b="1" dirty="0" err="1">
                <a:solidFill>
                  <a:srgbClr val="0070C0"/>
                </a:solidFill>
                <a:latin typeface="Helvetica" pitchFamily="2" charset="0"/>
              </a:rPr>
              <a:t>maximales</a:t>
            </a:r>
            <a:endParaRPr lang="en-GB" sz="2900" b="1" dirty="0">
              <a:solidFill>
                <a:srgbClr val="0070C0"/>
              </a:solidFill>
              <a:latin typeface="Helvetica" pitchFamily="2" charset="0"/>
            </a:endParaRPr>
          </a:p>
          <a:p>
            <a:r>
              <a:rPr lang="en-GB" sz="1800" dirty="0">
                <a:latin typeface="Helvetica" pitchFamily="2" charset="0"/>
              </a:rPr>
              <a:t>Étape 1 : identifier la </a:t>
            </a:r>
            <a:r>
              <a:rPr lang="en-GB" sz="1800" dirty="0" err="1">
                <a:latin typeface="Helvetica" pitchFamily="2" charset="0"/>
              </a:rPr>
              <a:t>valeur</a:t>
            </a:r>
            <a:r>
              <a:rPr lang="en-GB" sz="1800" dirty="0">
                <a:latin typeface="Helvetica" pitchFamily="2" charset="0"/>
              </a:rPr>
              <a:t> </a:t>
            </a:r>
            <a:r>
              <a:rPr lang="en-GB" sz="1800" dirty="0" err="1">
                <a:latin typeface="Helvetica" pitchFamily="2" charset="0"/>
              </a:rPr>
              <a:t>maximale</a:t>
            </a:r>
            <a:r>
              <a:rPr lang="en-GB" sz="1800" dirty="0">
                <a:latin typeface="Helvetica" pitchFamily="2" charset="0"/>
              </a:rPr>
              <a:t> (P) au </a:t>
            </a:r>
            <a:r>
              <a:rPr lang="en-GB" sz="1800" dirty="0" err="1">
                <a:latin typeface="Helvetica" pitchFamily="2" charset="0"/>
              </a:rPr>
              <a:t>cours</a:t>
            </a:r>
            <a:r>
              <a:rPr lang="en-GB" sz="1800" dirty="0">
                <a:latin typeface="Helvetica" pitchFamily="2" charset="0"/>
              </a:rPr>
              <a:t> de la </a:t>
            </a:r>
            <a:r>
              <a:rPr lang="en-GB" sz="1800" dirty="0" err="1">
                <a:latin typeface="Helvetica" pitchFamily="2" charset="0"/>
              </a:rPr>
              <a:t>période</a:t>
            </a:r>
            <a:endParaRPr lang="en-GB" sz="1800" dirty="0">
              <a:latin typeface="Helvetica" pitchFamily="2" charset="0"/>
            </a:endParaRPr>
          </a:p>
          <a:p>
            <a:r>
              <a:rPr lang="en-GB" sz="1900" dirty="0">
                <a:latin typeface="Helvetica" pitchFamily="2" charset="0"/>
              </a:rPr>
              <a:t>Étape 2 : </a:t>
            </a:r>
            <a:r>
              <a:rPr lang="en-GB" sz="1900" dirty="0" err="1">
                <a:latin typeface="Helvetica" pitchFamily="2" charset="0"/>
              </a:rPr>
              <a:t>trouver</a:t>
            </a:r>
            <a:r>
              <a:rPr lang="en-GB" sz="1900" dirty="0">
                <a:latin typeface="Helvetica" pitchFamily="2" charset="0"/>
              </a:rPr>
              <a:t> la </a:t>
            </a:r>
            <a:r>
              <a:rPr lang="en-GB" sz="1900" dirty="0" err="1">
                <a:latin typeface="Helvetica" pitchFamily="2" charset="0"/>
              </a:rPr>
              <a:t>valeur</a:t>
            </a:r>
            <a:r>
              <a:rPr lang="en-GB" sz="1900" dirty="0">
                <a:latin typeface="Helvetica" pitchFamily="2" charset="0"/>
              </a:rPr>
              <a:t> </a:t>
            </a:r>
            <a:r>
              <a:rPr lang="en-GB" sz="1900" dirty="0" err="1">
                <a:latin typeface="Helvetica" pitchFamily="2" charset="0"/>
              </a:rPr>
              <a:t>minimale</a:t>
            </a:r>
            <a:r>
              <a:rPr lang="en-GB" sz="1900" dirty="0">
                <a:latin typeface="Helvetica" pitchFamily="2" charset="0"/>
              </a:rPr>
              <a:t> </a:t>
            </a:r>
            <a:r>
              <a:rPr lang="en-GB" sz="1900" dirty="0" err="1">
                <a:latin typeface="Helvetica" pitchFamily="2" charset="0"/>
              </a:rPr>
              <a:t>suivante</a:t>
            </a:r>
            <a:r>
              <a:rPr lang="en-GB" sz="1900" dirty="0">
                <a:latin typeface="Helvetica" pitchFamily="2" charset="0"/>
              </a:rPr>
              <a:t> (L) </a:t>
            </a:r>
            <a:r>
              <a:rPr lang="en-GB" sz="1900" dirty="0" err="1">
                <a:latin typeface="Helvetica" pitchFamily="2" charset="0"/>
              </a:rPr>
              <a:t>avant</a:t>
            </a:r>
            <a:r>
              <a:rPr lang="en-GB" sz="1900" dirty="0">
                <a:latin typeface="Helvetica" pitchFamily="2" charset="0"/>
              </a:rPr>
              <a:t> </a:t>
            </a:r>
            <a:r>
              <a:rPr lang="en-GB" sz="1900" dirty="0" err="1">
                <a:latin typeface="Helvetica" pitchFamily="2" charset="0"/>
              </a:rPr>
              <a:t>l'établissement</a:t>
            </a:r>
            <a:r>
              <a:rPr lang="en-GB" sz="1900" dirty="0">
                <a:latin typeface="Helvetica" pitchFamily="2" charset="0"/>
              </a:rPr>
              <a:t> d'un nouveau pic</a:t>
            </a:r>
          </a:p>
          <a:p>
            <a:r>
              <a:rPr lang="en-GB" sz="1900" dirty="0">
                <a:latin typeface="Helvetica" pitchFamily="2" charset="0"/>
              </a:rPr>
              <a:t>Étape 3 : </a:t>
            </a:r>
            <a:r>
              <a:rPr lang="en-GB" sz="1900" dirty="0" err="1">
                <a:latin typeface="Helvetica" pitchFamily="2" charset="0"/>
              </a:rPr>
              <a:t>calculer</a:t>
            </a:r>
            <a:r>
              <a:rPr lang="en-GB" sz="1900" dirty="0">
                <a:latin typeface="Helvetica" pitchFamily="2" charset="0"/>
              </a:rPr>
              <a:t> la </a:t>
            </a:r>
            <a:r>
              <a:rPr lang="en-GB" sz="1900" dirty="0" err="1">
                <a:latin typeface="Helvetica" pitchFamily="2" charset="0"/>
              </a:rPr>
              <a:t>baisse</a:t>
            </a:r>
            <a:r>
              <a:rPr lang="en-GB" sz="1900" dirty="0">
                <a:latin typeface="Helvetica" pitchFamily="2" charset="0"/>
              </a:rPr>
              <a:t> </a:t>
            </a:r>
            <a:r>
              <a:rPr lang="en-GB" sz="1900" dirty="0" err="1">
                <a:latin typeface="Helvetica" pitchFamily="2" charset="0"/>
              </a:rPr>
              <a:t>maximale</a:t>
            </a:r>
            <a:r>
              <a:rPr lang="en-GB" sz="1900" dirty="0">
                <a:latin typeface="Helvetica" pitchFamily="2" charset="0"/>
              </a:rPr>
              <a:t> (MDD)</a:t>
            </a:r>
          </a:p>
          <a:p>
            <a:pPr marL="0" indent="0">
              <a:buNone/>
            </a:pPr>
            <a:endParaRPr lang="en-GB" sz="1900" dirty="0">
              <a:latin typeface="Helvetica" pitchFamily="2" charset="0"/>
            </a:endParaRPr>
          </a:p>
          <a:p>
            <a:pPr marL="0" indent="0">
              <a:buNone/>
            </a:pPr>
            <a:r>
              <a:rPr lang="en-GB" sz="2500" b="1" dirty="0">
                <a:latin typeface="Helvetica" pitchFamily="2" charset="0"/>
              </a:rPr>
              <a:t>MDD = (L - P) / P * 100</a:t>
            </a:r>
          </a:p>
          <a:p>
            <a:r>
              <a:rPr lang="en-GB" sz="2200" dirty="0">
                <a:latin typeface="Helvetica" pitchFamily="2" charset="0"/>
              </a:rPr>
              <a:t>Par </a:t>
            </a:r>
            <a:r>
              <a:rPr lang="en-GB" sz="2200" dirty="0" err="1">
                <a:latin typeface="Helvetica" pitchFamily="2" charset="0"/>
              </a:rPr>
              <a:t>exemple</a:t>
            </a:r>
            <a:r>
              <a:rPr lang="en-GB" sz="2200" dirty="0">
                <a:latin typeface="Helvetica" pitchFamily="2" charset="0"/>
              </a:rPr>
              <a:t>, </a:t>
            </a:r>
            <a:r>
              <a:rPr lang="en-GB" sz="2200" dirty="0" err="1">
                <a:latin typeface="Helvetica" pitchFamily="2" charset="0"/>
              </a:rPr>
              <a:t>si</a:t>
            </a:r>
            <a:r>
              <a:rPr lang="en-GB" sz="2200" dirty="0">
                <a:latin typeface="Helvetica" pitchFamily="2" charset="0"/>
              </a:rPr>
              <a:t> la </a:t>
            </a:r>
            <a:r>
              <a:rPr lang="en-GB" sz="2200" dirty="0" err="1">
                <a:latin typeface="Helvetica" pitchFamily="2" charset="0"/>
              </a:rPr>
              <a:t>valeur</a:t>
            </a:r>
            <a:r>
              <a:rPr lang="en-GB" sz="2200" dirty="0">
                <a:latin typeface="Helvetica" pitchFamily="2" charset="0"/>
              </a:rPr>
              <a:t> </a:t>
            </a:r>
            <a:r>
              <a:rPr lang="en-GB" sz="2200" dirty="0" err="1">
                <a:latin typeface="Helvetica" pitchFamily="2" charset="0"/>
              </a:rPr>
              <a:t>maximale</a:t>
            </a:r>
            <a:r>
              <a:rPr lang="en-GB" sz="2200" dirty="0">
                <a:latin typeface="Helvetica" pitchFamily="2" charset="0"/>
              </a:rPr>
              <a:t> du Bitcoin </a:t>
            </a:r>
            <a:r>
              <a:rPr lang="en-GB" sz="2200" dirty="0" err="1">
                <a:latin typeface="Helvetica" pitchFamily="2" charset="0"/>
              </a:rPr>
              <a:t>était</a:t>
            </a:r>
            <a:r>
              <a:rPr lang="en-GB" sz="2200" dirty="0">
                <a:latin typeface="Helvetica" pitchFamily="2" charset="0"/>
              </a:rPr>
              <a:t> de 100 000 $ et </a:t>
            </a:r>
            <a:r>
              <a:rPr lang="en-GB" sz="2200" dirty="0" err="1">
                <a:latin typeface="Helvetica" pitchFamily="2" charset="0"/>
              </a:rPr>
              <a:t>qu'elle</a:t>
            </a:r>
            <a:r>
              <a:rPr lang="en-GB" sz="2200" dirty="0">
                <a:latin typeface="Helvetica" pitchFamily="2" charset="0"/>
              </a:rPr>
              <a:t> </a:t>
            </a:r>
            <a:r>
              <a:rPr lang="en-GB" sz="2200" dirty="0" err="1">
                <a:latin typeface="Helvetica" pitchFamily="2" charset="0"/>
              </a:rPr>
              <a:t>est</a:t>
            </a:r>
            <a:r>
              <a:rPr lang="en-GB" sz="2200" dirty="0">
                <a:latin typeface="Helvetica" pitchFamily="2" charset="0"/>
              </a:rPr>
              <a:t> </a:t>
            </a:r>
            <a:r>
              <a:rPr lang="en-GB" sz="2200" dirty="0" err="1">
                <a:latin typeface="Helvetica" pitchFamily="2" charset="0"/>
              </a:rPr>
              <a:t>tombée</a:t>
            </a:r>
            <a:r>
              <a:rPr lang="en-GB" sz="2200" dirty="0">
                <a:latin typeface="Helvetica" pitchFamily="2" charset="0"/>
              </a:rPr>
              <a:t> à 70 000 $ :</a:t>
            </a:r>
          </a:p>
          <a:p>
            <a:r>
              <a:rPr lang="en-GB" sz="2200" dirty="0">
                <a:latin typeface="Helvetica" pitchFamily="2" charset="0"/>
              </a:rPr>
              <a:t>MDD = (70 000 $ - 100 000 $) / 100 000 $ * 100 = -30 %</a:t>
            </a:r>
          </a:p>
          <a:p>
            <a:endParaRPr lang="en-GB" sz="1400" dirty="0">
              <a:latin typeface="Helvetica" pitchFamily="2" charset="0"/>
            </a:endParaRPr>
          </a:p>
          <a:p>
            <a:endParaRPr lang="en-GB" sz="1400" dirty="0">
              <a:latin typeface="Helvetica" pitchFamily="2" charset="0"/>
            </a:endParaRPr>
          </a:p>
          <a:p>
            <a:pPr marL="0" indent="0">
              <a:buNone/>
            </a:pPr>
            <a:r>
              <a:rPr lang="en-GB" sz="3400" b="1" dirty="0">
                <a:solidFill>
                  <a:srgbClr val="C00000"/>
                </a:solidFill>
                <a:latin typeface="Helvetica" pitchFamily="2" charset="0"/>
              </a:rPr>
              <a:t>TACHE 2:</a:t>
            </a:r>
          </a:p>
          <a:p>
            <a:r>
              <a:rPr lang="en-GB" sz="2900" b="1" dirty="0" err="1">
                <a:solidFill>
                  <a:srgbClr val="00B0F0"/>
                </a:solidFill>
                <a:latin typeface="Helvetica" pitchFamily="2" charset="0"/>
              </a:rPr>
              <a:t>Calculez</a:t>
            </a:r>
            <a:r>
              <a:rPr lang="en-GB" sz="2900" b="1" dirty="0">
                <a:solidFill>
                  <a:srgbClr val="00B0F0"/>
                </a:solidFill>
                <a:latin typeface="Helvetica" pitchFamily="2" charset="0"/>
              </a:rPr>
              <a:t> la MDD pour la </a:t>
            </a:r>
            <a:r>
              <a:rPr lang="en-GB" sz="2900" b="1" dirty="0" err="1">
                <a:solidFill>
                  <a:srgbClr val="00B0F0"/>
                </a:solidFill>
                <a:latin typeface="Helvetica" pitchFamily="2" charset="0"/>
              </a:rPr>
              <a:t>période</a:t>
            </a:r>
            <a:r>
              <a:rPr lang="en-GB" sz="2900" b="1" dirty="0">
                <a:solidFill>
                  <a:srgbClr val="00B0F0"/>
                </a:solidFill>
                <a:latin typeface="Helvetica" pitchFamily="2" charset="0"/>
              </a:rPr>
              <a:t> (Jan 2024 - Jan 2025) pour les trois assets (Gold, S&amp;P, </a:t>
            </a:r>
            <a:r>
              <a:rPr lang="en-GB" sz="2900" b="1" dirty="0" err="1">
                <a:solidFill>
                  <a:srgbClr val="00B0F0"/>
                </a:solidFill>
                <a:latin typeface="Helvetica" pitchFamily="2" charset="0"/>
              </a:rPr>
              <a:t>Btc</a:t>
            </a:r>
            <a:r>
              <a:rPr lang="en-GB" sz="2900" b="1" dirty="0">
                <a:solidFill>
                  <a:srgbClr val="00B0F0"/>
                </a:solidFill>
                <a:latin typeface="Helvetica" pitchFamily="2" charset="0"/>
              </a:rPr>
              <a:t>)  </a:t>
            </a:r>
          </a:p>
          <a:p>
            <a:r>
              <a:rPr lang="en-GB" sz="2900" b="1" dirty="0" err="1">
                <a:solidFill>
                  <a:srgbClr val="00B0F0"/>
                </a:solidFill>
                <a:latin typeface="Helvetica" pitchFamily="2" charset="0"/>
              </a:rPr>
              <a:t>Puis</a:t>
            </a:r>
            <a:r>
              <a:rPr lang="en-GB" sz="2900" b="1" dirty="0">
                <a:solidFill>
                  <a:srgbClr val="00B0F0"/>
                </a:solidFill>
                <a:latin typeface="Helvetica" pitchFamily="2" charset="0"/>
              </a:rPr>
              <a:t>. </a:t>
            </a:r>
            <a:r>
              <a:rPr lang="en-GB" sz="2900" b="1" dirty="0" err="1">
                <a:solidFill>
                  <a:srgbClr val="00B0F0"/>
                </a:solidFill>
                <a:latin typeface="Helvetica" pitchFamily="2" charset="0"/>
              </a:rPr>
              <a:t>Produire</a:t>
            </a:r>
            <a:r>
              <a:rPr lang="en-GB" sz="2900" b="1" dirty="0">
                <a:solidFill>
                  <a:srgbClr val="00B0F0"/>
                </a:solidFill>
                <a:latin typeface="Helvetica" pitchFamily="2" charset="0"/>
              </a:rPr>
              <a:t> le code </a:t>
            </a:r>
            <a:r>
              <a:rPr lang="en-GB" sz="2900" b="1" dirty="0" err="1">
                <a:solidFill>
                  <a:srgbClr val="00B0F0"/>
                </a:solidFill>
                <a:latin typeface="Helvetica" pitchFamily="2" charset="0"/>
              </a:rPr>
              <a:t>permettant</a:t>
            </a:r>
            <a:r>
              <a:rPr lang="en-GB" sz="2900" b="1" dirty="0">
                <a:solidFill>
                  <a:srgbClr val="00B0F0"/>
                </a:solidFill>
                <a:latin typeface="Helvetica" pitchFamily="2" charset="0"/>
              </a:rPr>
              <a:t> </a:t>
            </a:r>
            <a:r>
              <a:rPr lang="en-GB" sz="2900" b="1" dirty="0" err="1">
                <a:solidFill>
                  <a:srgbClr val="00B0F0"/>
                </a:solidFill>
                <a:latin typeface="Helvetica" pitchFamily="2" charset="0"/>
              </a:rPr>
              <a:t>d’arrive</a:t>
            </a:r>
            <a:r>
              <a:rPr lang="en-GB" sz="2900" b="1" dirty="0">
                <a:solidFill>
                  <a:srgbClr val="00B0F0"/>
                </a:solidFill>
                <a:latin typeface="Helvetica" pitchFamily="2" charset="0"/>
              </a:rPr>
              <a:t> à </a:t>
            </a:r>
            <a:r>
              <a:rPr lang="en-GB" sz="2900" b="1" dirty="0" err="1">
                <a:solidFill>
                  <a:srgbClr val="00B0F0"/>
                </a:solidFill>
                <a:latin typeface="Helvetica" pitchFamily="2" charset="0"/>
              </a:rPr>
              <a:t>ce</a:t>
            </a:r>
            <a:r>
              <a:rPr lang="en-GB" sz="2900" b="1" dirty="0">
                <a:solidFill>
                  <a:srgbClr val="00B0F0"/>
                </a:solidFill>
                <a:latin typeface="Helvetica" pitchFamily="2" charset="0"/>
              </a:rPr>
              <a:t> </a:t>
            </a:r>
            <a:r>
              <a:rPr lang="en-GB" sz="2900" b="1" dirty="0" err="1">
                <a:solidFill>
                  <a:srgbClr val="00B0F0"/>
                </a:solidFill>
                <a:latin typeface="Helvetica" pitchFamily="2" charset="0"/>
              </a:rPr>
              <a:t>resultat</a:t>
            </a:r>
            <a:r>
              <a:rPr lang="en-GB" sz="2900" b="1" dirty="0">
                <a:solidFill>
                  <a:srgbClr val="00B0F0"/>
                </a:solidFill>
                <a:latin typeface="Helvetica" pitchFamily="2" charset="0"/>
              </a:rPr>
              <a:t> et de </a:t>
            </a:r>
            <a:r>
              <a:rPr lang="en-GB" sz="2900" b="1" dirty="0" err="1">
                <a:solidFill>
                  <a:srgbClr val="00B0F0"/>
                </a:solidFill>
                <a:latin typeface="Helvetica" pitchFamily="2" charset="0"/>
              </a:rPr>
              <a:t>créer</a:t>
            </a:r>
            <a:r>
              <a:rPr lang="en-GB" sz="2900" b="1" dirty="0">
                <a:solidFill>
                  <a:srgbClr val="00B0F0"/>
                </a:solidFill>
                <a:latin typeface="Helvetica" pitchFamily="2" charset="0"/>
              </a:rPr>
              <a:t> le graph </a:t>
            </a:r>
            <a:endParaRPr lang="en-AD" sz="2900" b="1" dirty="0">
              <a:solidFill>
                <a:srgbClr val="00B0F0"/>
              </a:solidFill>
              <a:latin typeface="Helvetica" pitchFamily="2" charset="0"/>
            </a:endParaRPr>
          </a:p>
        </p:txBody>
      </p:sp>
      <p:pic>
        <p:nvPicPr>
          <p:cNvPr id="5" name="Online Media 4" descr="Calculating the Volatility using the Standard Deviation of Returns for a Tradeable Asset">
            <a:hlinkClick r:id="" action="ppaction://media"/>
            <a:extLst>
              <a:ext uri="{FF2B5EF4-FFF2-40B4-BE49-F238E27FC236}">
                <a16:creationId xmlns:a16="http://schemas.microsoft.com/office/drawing/2014/main" id="{72B224D8-B38D-AF93-EE89-7F94961D31D0}"/>
              </a:ext>
            </a:extLst>
          </p:cNvPr>
          <p:cNvPicPr>
            <a:picLocks noRot="1" noChangeAspect="1"/>
          </p:cNvPicPr>
          <p:nvPr>
            <a:videoFile r:link="rId1"/>
          </p:nvPr>
        </p:nvPicPr>
        <p:blipFill>
          <a:blip r:embed="rId3"/>
          <a:stretch>
            <a:fillRect/>
          </a:stretch>
        </p:blipFill>
        <p:spPr>
          <a:xfrm>
            <a:off x="7505238" y="2602260"/>
            <a:ext cx="4251890" cy="2402318"/>
          </a:xfrm>
          <a:prstGeom prst="rect">
            <a:avLst/>
          </a:prstGeom>
        </p:spPr>
      </p:pic>
      <p:sp>
        <p:nvSpPr>
          <p:cNvPr id="6" name="Left Bracket 5">
            <a:extLst>
              <a:ext uri="{FF2B5EF4-FFF2-40B4-BE49-F238E27FC236}">
                <a16:creationId xmlns:a16="http://schemas.microsoft.com/office/drawing/2014/main" id="{7840B297-5EDD-39A3-F655-136BC23B4E7A}"/>
              </a:ext>
            </a:extLst>
          </p:cNvPr>
          <p:cNvSpPr/>
          <p:nvPr/>
        </p:nvSpPr>
        <p:spPr>
          <a:xfrm>
            <a:off x="171157" y="4135234"/>
            <a:ext cx="222421" cy="1314096"/>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a:p>
        </p:txBody>
      </p:sp>
      <p:sp>
        <p:nvSpPr>
          <p:cNvPr id="7" name="Right Bracket 6">
            <a:extLst>
              <a:ext uri="{FF2B5EF4-FFF2-40B4-BE49-F238E27FC236}">
                <a16:creationId xmlns:a16="http://schemas.microsoft.com/office/drawing/2014/main" id="{22B56945-E20D-7B9E-B99D-B46E38242314}"/>
              </a:ext>
            </a:extLst>
          </p:cNvPr>
          <p:cNvSpPr/>
          <p:nvPr/>
        </p:nvSpPr>
        <p:spPr>
          <a:xfrm>
            <a:off x="6434901" y="4135234"/>
            <a:ext cx="222421" cy="1314096"/>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D"/>
          </a:p>
        </p:txBody>
      </p:sp>
      <p:sp>
        <p:nvSpPr>
          <p:cNvPr id="9" name="Footer Placeholder 8">
            <a:extLst>
              <a:ext uri="{FF2B5EF4-FFF2-40B4-BE49-F238E27FC236}">
                <a16:creationId xmlns:a16="http://schemas.microsoft.com/office/drawing/2014/main" id="{14A4AC48-BE67-0079-C1B9-64148F1A204E}"/>
              </a:ext>
            </a:extLst>
          </p:cNvPr>
          <p:cNvSpPr>
            <a:spLocks noGrp="1"/>
          </p:cNvSpPr>
          <p:nvPr>
            <p:ph type="ftr" sz="quarter" idx="11"/>
          </p:nvPr>
        </p:nvSpPr>
        <p:spPr/>
        <p:txBody>
          <a:bodyPr/>
          <a:lstStyle/>
          <a:p>
            <a:endParaRPr lang="en-AD"/>
          </a:p>
        </p:txBody>
      </p:sp>
      <p:sp>
        <p:nvSpPr>
          <p:cNvPr id="15" name="Slide Number Placeholder 14">
            <a:extLst>
              <a:ext uri="{FF2B5EF4-FFF2-40B4-BE49-F238E27FC236}">
                <a16:creationId xmlns:a16="http://schemas.microsoft.com/office/drawing/2014/main" id="{9DA3724A-8DE7-26AD-02CC-2442A298B2EC}"/>
              </a:ext>
            </a:extLst>
          </p:cNvPr>
          <p:cNvSpPr>
            <a:spLocks noGrp="1"/>
          </p:cNvSpPr>
          <p:nvPr>
            <p:ph type="sldNum" sz="quarter" idx="12"/>
          </p:nvPr>
        </p:nvSpPr>
        <p:spPr/>
        <p:txBody>
          <a:bodyPr/>
          <a:lstStyle/>
          <a:p>
            <a:fld id="{83FD839A-6A21-0E45-AC65-E52854697595}" type="slidenum">
              <a:rPr lang="en-AD" smtClean="0"/>
              <a:t>9</a:t>
            </a:fld>
            <a:endParaRPr lang="en-AD"/>
          </a:p>
        </p:txBody>
      </p:sp>
    </p:spTree>
    <p:extLst>
      <p:ext uri="{BB962C8B-B14F-4D97-AF65-F5344CB8AC3E}">
        <p14:creationId xmlns:p14="http://schemas.microsoft.com/office/powerpoint/2010/main" val="1738220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1855</TotalTime>
  <Words>3495</Words>
  <Application>Microsoft Macintosh PowerPoint</Application>
  <PresentationFormat>Widescreen</PresentationFormat>
  <Paragraphs>429</Paragraphs>
  <Slides>30</Slides>
  <Notes>0</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Aptos</vt:lpstr>
      <vt:lpstr>Aptos Display</vt:lpstr>
      <vt:lpstr>Arial</vt:lpstr>
      <vt:lpstr>Calibri</vt:lpstr>
      <vt:lpstr>Helvetica</vt:lpstr>
      <vt:lpstr>Wingdings</vt:lpstr>
      <vt:lpstr>Office Theme</vt:lpstr>
      <vt:lpstr>Data Science and Fintech Project </vt:lpstr>
      <vt:lpstr>DELIVERABLES / ATTENDUS : </vt:lpstr>
      <vt:lpstr>CADRE / FRAMEWORK FOR FINTECH ANALYSIS </vt:lpstr>
      <vt:lpstr>PowerPoint Presentation</vt:lpstr>
      <vt:lpstr>1. HISTORICAL DATA 2020-2025 </vt:lpstr>
      <vt:lpstr>1A. ANNUAL HISTORICAL NUMBERS</vt:lpstr>
      <vt:lpstr>1B. Bitcoin Vs Gold Vs S&amp;P500</vt:lpstr>
      <vt:lpstr>PowerPoint Presentation</vt:lpstr>
      <vt:lpstr>2. RISK ANALYSIS and METRICS  (Janvier 2024 – Janvier 2025): Évaluation des baisses maximales Assessing Maximum Drawdowns</vt:lpstr>
      <vt:lpstr>2.A. SHARPE RATIO :  </vt:lpstr>
      <vt:lpstr>2B. Calcul de la volatilité sur le mois de Janvier 2025  </vt:lpstr>
      <vt:lpstr>2C. Calcul de la volatilité sur le mois de Janvier 2025  </vt:lpstr>
      <vt:lpstr>PowerPoint Presentation</vt:lpstr>
      <vt:lpstr>3. Correlation with Economic Indicators</vt:lpstr>
      <vt:lpstr>3A. CRISIS BEHAVIOUR (2020-2021) </vt:lpstr>
      <vt:lpstr>3B. Correlation et CRISIS BEHAVIOUR (2020-2021) – Jan 2025</vt:lpstr>
      <vt:lpstr>3C. Correlation MatriX 2024-2025</vt:lpstr>
      <vt:lpstr>PowerPoint Presentation</vt:lpstr>
      <vt:lpstr>PowerPoint Presentation</vt:lpstr>
      <vt:lpstr>5. REPORTING :</vt:lpstr>
      <vt:lpstr>5A. REPORTING :</vt:lpstr>
      <vt:lpstr>PowerPoint Presentation</vt:lpstr>
      <vt:lpstr>6. BONUS : AGENTIC A.i. </vt:lpstr>
      <vt:lpstr>6.A. BONUS : AGENTIC A.i. </vt:lpstr>
      <vt:lpstr>PowerPoint Presentation</vt:lpstr>
      <vt:lpstr>7. Glossary </vt:lpstr>
      <vt:lpstr>7A. GLOSSARY2. </vt:lpstr>
      <vt:lpstr>7B. GLOSSARY3 : </vt:lpstr>
      <vt:lpstr>7C. GLOSSARY4 : </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DJOUMESSI Hermann</dc:creator>
  <cp:lastModifiedBy>DJOUMESSI Hermann</cp:lastModifiedBy>
  <cp:revision>6</cp:revision>
  <dcterms:created xsi:type="dcterms:W3CDTF">2025-02-08T13:27:26Z</dcterms:created>
  <dcterms:modified xsi:type="dcterms:W3CDTF">2025-02-10T10:11:40Z</dcterms:modified>
</cp:coreProperties>
</file>

<file path=docProps/thumbnail.jpeg>
</file>